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8"/>
  </p:notesMasterIdLst>
  <p:sldIdLst>
    <p:sldId id="256" r:id="rId2"/>
    <p:sldId id="257" r:id="rId3"/>
    <p:sldId id="268" r:id="rId4"/>
    <p:sldId id="269" r:id="rId5"/>
    <p:sldId id="270" r:id="rId6"/>
    <p:sldId id="258" r:id="rId7"/>
    <p:sldId id="259" r:id="rId8"/>
    <p:sldId id="260" r:id="rId9"/>
    <p:sldId id="261" r:id="rId10"/>
    <p:sldId id="262" r:id="rId11"/>
    <p:sldId id="264" r:id="rId12"/>
    <p:sldId id="263" r:id="rId13"/>
    <p:sldId id="272" r:id="rId14"/>
    <p:sldId id="273" r:id="rId15"/>
    <p:sldId id="271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C9D4"/>
    <a:srgbClr val="4D6759"/>
    <a:srgbClr val="40564A"/>
    <a:srgbClr val="C06F16"/>
    <a:srgbClr val="E89438"/>
    <a:srgbClr val="F7CE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1" autoAdjust="0"/>
    <p:restoredTop sz="94435" autoAdjust="0"/>
  </p:normalViewPr>
  <p:slideViewPr>
    <p:cSldViewPr snapToGrid="0">
      <p:cViewPr>
        <p:scale>
          <a:sx n="90" d="100"/>
          <a:sy n="90" d="100"/>
        </p:scale>
        <p:origin x="77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35000">
                    <a:schemeClr val="accent1">
                      <a:lumMod val="0"/>
                      <a:lumOff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FAA-4DB4-95D7-27D8BE985A61}"/>
              </c:ext>
            </c:extLst>
          </c:dPt>
          <c:dPt>
            <c:idx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23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0FAA-4DB4-95D7-27D8BE985A61}"/>
              </c:ext>
            </c:extLst>
          </c:dPt>
          <c:dPt>
            <c:idx val="2"/>
            <c:bubble3D val="0"/>
            <c:spPr>
              <a:gradFill flip="none" rotWithShape="1">
                <a:gsLst>
                  <a:gs pos="0">
                    <a:schemeClr val="accent3">
                      <a:lumMod val="0"/>
                      <a:lumOff val="100000"/>
                    </a:schemeClr>
                  </a:gs>
                  <a:gs pos="23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FAA-4DB4-95D7-27D8BE985A61}"/>
              </c:ext>
            </c:extLst>
          </c:dPt>
          <c:dLbls>
            <c:dLbl>
              <c:idx val="0"/>
              <c:layout>
                <c:manualLayout>
                  <c:x val="-0.0123993226259813"/>
                  <c:y val="0.0056508102578140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dk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54E3260-0024-0F42-A41A-AEE8CA10E462}" type="CELLRANGE">
                      <a:rPr lang="en-US" baseline="0" dirty="0"/>
                      <a:pPr>
                        <a:defRPr b="1"/>
                      </a:pPr>
                      <a:t>[CELLRANGE]</a:t>
                    </a:fld>
                    <a:r>
                      <a:rPr lang="en-US" baseline="0" dirty="0"/>
                      <a:t>: </a:t>
                    </a:r>
                    <a:fld id="{26324024-BECE-554C-AED1-40FECAD33A34}" type="VALUE">
                      <a:rPr lang="en-US" baseline="0" dirty="0"/>
                      <a:pPr>
                        <a:defRPr b="1"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dk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0FAA-4DB4-95D7-27D8BE985A61}"/>
                </c:ext>
                <c:ext xmlns:c15="http://schemas.microsoft.com/office/drawing/2012/chart" uri="{CE6537A1-D6FC-4f65-9D91-7224C49458BB}">
                  <c15:layout>
                    <c:manualLayout>
                      <c:w val="0.256510986824987"/>
                      <c:h val="0.045113398976724"/>
                    </c:manualLayout>
                  </c15:layout>
                  <c15:dlblFieldTable/>
                  <c15:showDataLabelsRange val="1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85509EB-552B-5245-B4E5-24D020008312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: </a:t>
                    </a:r>
                    <a:fld id="{3AC77A50-7E05-1C45-B008-C46C53AF8007}" type="VALUE">
                      <a:rPr lang="en-US" baseline="0"/>
                      <a:pPr/>
                      <a:t>[VALUE]</a:t>
                    </a:fld>
                    <a:endParaRPr lang="en-US" baseline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1F30F6E-1B74-994B-A494-2EEF8A63614D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: </a:t>
                    </a:r>
                    <a:fld id="{2C2AB104-BC7D-7D4C-9C4C-B358453D704A}" type="VALUE">
                      <a:rPr lang="en-US" baseline="0"/>
                      <a:pPr/>
                      <a:t>[VALUE]</a:t>
                    </a:fld>
                    <a:endParaRPr lang="en-US" baseline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eparator>: </c:separator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Chatbot</c:v>
                </c:pt>
                <c:pt idx="1">
                  <c:v>Website</c:v>
                </c:pt>
                <c:pt idx="2">
                  <c:v>App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1.0</c:v>
                </c:pt>
                <c:pt idx="1">
                  <c:v>80.0</c:v>
                </c:pt>
                <c:pt idx="2">
                  <c:v>18.0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FAA-4DB4-95D7-27D8BE985A61}"/>
            </c:ext>
            <c:ext xmlns:c15="http://schemas.microsoft.com/office/drawing/2012/chart" uri="{02D57815-91ED-43cb-92C2-25804820EDAC}">
              <c15:datalabelsRange>
                <c15:f>Sheet1!$A$2:$A$4</c15:f>
                <c15:dlblRangeCache>
                  <c:ptCount val="3"/>
                  <c:pt idx="0">
                    <c:v>Chatbot</c:v>
                  </c:pt>
                  <c:pt idx="1">
                    <c:v>Website</c:v>
                  </c:pt>
                  <c:pt idx="2">
                    <c:v>App</c:v>
                  </c:pt>
                </c15:dlblRangeCache>
              </c15:datalabelsRange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1">
                      <a:lumMod val="0"/>
                      <a:lumOff val="10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A0-4CB8-A346-5EB9756A7E8B}"/>
              </c:ext>
            </c:extLst>
          </c:dPt>
          <c:dPt>
            <c:idx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23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A0-4CB8-A346-5EB9756A7E8B}"/>
              </c:ext>
            </c:extLst>
          </c:dPt>
          <c:dPt>
            <c:idx val="2"/>
            <c:bubble3D val="0"/>
            <c:spPr>
              <a:gradFill>
                <a:gsLst>
                  <a:gs pos="0">
                    <a:schemeClr val="accent3">
                      <a:lumMod val="0"/>
                      <a:lumOff val="100000"/>
                    </a:schemeClr>
                  </a:gs>
                  <a:gs pos="23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3A0-4CB8-A346-5EB9756A7E8B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DA59A43-1C3C-8D4C-A2BA-4D3629648A59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: </a:t>
                    </a:r>
                    <a:fld id="{59EDF6BF-2D40-3048-A5A8-ADC454C6910A}" type="VALUE">
                      <a:rPr lang="en-US" baseline="0"/>
                      <a:pPr/>
                      <a:t>[VALUE]</a:t>
                    </a:fld>
                    <a:endParaRPr lang="en-US" baseline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9B60DD-01EF-5A49-9BF1-5AE81B7BF723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: </a:t>
                    </a:r>
                    <a:fld id="{A5681C0B-CA20-FD4C-A32C-84B468CA7ADF}" type="VALUE">
                      <a:rPr lang="en-US" baseline="0"/>
                      <a:pPr/>
                      <a:t>[VALUE]</a:t>
                    </a:fld>
                    <a:endParaRPr lang="en-US" baseline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858BC38-6496-FD47-AC8D-64879C6F14E7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: </a:t>
                    </a:r>
                    <a:fld id="{1CE87953-EEB4-B344-ADA2-5468EE1ABE23}" type="VALUE">
                      <a:rPr lang="en-US" baseline="0"/>
                      <a:pPr/>
                      <a:t>[VALUE]</a:t>
                    </a:fld>
                    <a:endParaRPr lang="en-US" baseline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separator>: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eparator>: </c:separator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Chatbot</c:v>
                </c:pt>
                <c:pt idx="1">
                  <c:v>Website</c:v>
                </c:pt>
                <c:pt idx="2">
                  <c:v>App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13.0</c:v>
                </c:pt>
                <c:pt idx="1">
                  <c:v>63.0</c:v>
                </c:pt>
                <c:pt idx="2">
                  <c:v>24.0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B3A0-4CB8-A346-5EB9756A7E8B}"/>
            </c:ext>
            <c:ext xmlns:c15="http://schemas.microsoft.com/office/drawing/2012/chart" uri="{02D57815-91ED-43cb-92C2-25804820EDAC}">
              <c15:datalabelsRange>
                <c15:f>Sheet1!$A$2:$A$4</c15:f>
                <c15:dlblRangeCache>
                  <c:ptCount val="3"/>
                  <c:pt idx="0">
                    <c:v>Chatbot</c:v>
                  </c:pt>
                  <c:pt idx="1">
                    <c:v>Website</c:v>
                  </c:pt>
                  <c:pt idx="2">
                    <c:v>App</c:v>
                  </c:pt>
                </c15:dlblRangeCache>
              </c15:datalabelsRange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 b="1">
          <a:latin typeface="+mn-lt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3A4ED-0D4E-42B1-A475-12869A2FA002}" type="datetimeFigureOut">
              <a:rPr lang="en-NZ" smtClean="0"/>
              <a:t>26/03/18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507D0-4B33-40AA-9220-E27A3DF8003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1465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507D0-4B33-40AA-9220-E27A3DF80037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1414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9482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90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366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09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66709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08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3025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701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325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3833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1141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A571A71-22B1-40B0-82E9-B94787CC5DE0}" type="datetimeFigureOut">
              <a:rPr lang="en-AU" smtClean="0"/>
              <a:t>26/3/18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C13F9C5-484A-4BAC-9EE2-512EC567E62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611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5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05F742-8B04-4E86-815D-1EF9C60391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AI Course Selection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35DD53B-B14E-4955-B18B-9206752281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Project Audit </a:t>
            </a:r>
            <a:r>
              <a:rPr lang="en-AU" dirty="0" smtClean="0"/>
              <a:t>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130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E65592-B055-48BA-8876-D275C8C6F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Infographic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C7320E-FFC3-4E25-9ECE-B869B7DB4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Summarise results with visual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269794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F8876C-9827-4658-9EEC-9DF7BB068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Define phase (Summary)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A931EF9-D4A4-4BD9-A48F-98EA50200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Challenges faced</a:t>
            </a:r>
          </a:p>
          <a:p>
            <a:r>
              <a:rPr lang="en-AU" dirty="0"/>
              <a:t>Ontology</a:t>
            </a:r>
          </a:p>
          <a:p>
            <a:r>
              <a:rPr lang="en-AU" dirty="0"/>
              <a:t>Indexing</a:t>
            </a:r>
          </a:p>
          <a:p>
            <a:r>
              <a:rPr lang="en-AU" dirty="0"/>
              <a:t>What has been learnt from what has been done (chatbot)</a:t>
            </a:r>
          </a:p>
          <a:p>
            <a:r>
              <a:rPr lang="en-AU" dirty="0"/>
              <a:t>Could mention feedback from audit 1 here (documentation, organisation etc.)</a:t>
            </a:r>
          </a:p>
        </p:txBody>
      </p:sp>
    </p:spTree>
    <p:extLst>
      <p:ext uri="{BB962C8B-B14F-4D97-AF65-F5344CB8AC3E}">
        <p14:creationId xmlns:p14="http://schemas.microsoft.com/office/powerpoint/2010/main" val="278609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14304C-F2F7-4A69-BE4A-FEAF81432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Planned Features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C4E8F2-3709-4BB8-996D-AF77F54BA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2000" dirty="0"/>
              <a:t>Intelligent </a:t>
            </a:r>
            <a:r>
              <a:rPr lang="en-AU" sz="2000" dirty="0" smtClean="0"/>
              <a:t>Course Recommendation</a:t>
            </a:r>
            <a:br>
              <a:rPr lang="en-AU" sz="2000" dirty="0" smtClean="0"/>
            </a:br>
            <a:r>
              <a:rPr lang="en-AU" dirty="0" smtClean="0"/>
              <a:t>based on</a:t>
            </a:r>
          </a:p>
          <a:p>
            <a:pPr lvl="1"/>
            <a:r>
              <a:rPr lang="en-AU" sz="1800" dirty="0" smtClean="0"/>
              <a:t>Personal interests</a:t>
            </a:r>
          </a:p>
          <a:p>
            <a:pPr lvl="1"/>
            <a:r>
              <a:rPr lang="en-AU" sz="1800" dirty="0" smtClean="0"/>
              <a:t>Relevance to degree</a:t>
            </a:r>
            <a:endParaRPr lang="en-AU" sz="1800" dirty="0"/>
          </a:p>
          <a:p>
            <a:r>
              <a:rPr lang="en-AU" sz="2000" dirty="0" smtClean="0"/>
              <a:t>AI Enhanced Search</a:t>
            </a:r>
            <a:br>
              <a:rPr lang="en-AU" sz="2000" dirty="0" smtClean="0"/>
            </a:br>
            <a:r>
              <a:rPr lang="en-AU" dirty="0" smtClean="0"/>
              <a:t>for</a:t>
            </a:r>
          </a:p>
          <a:p>
            <a:pPr lvl="1"/>
            <a:r>
              <a:rPr lang="en-AU" sz="1800" dirty="0" smtClean="0"/>
              <a:t>Courses by area, title, description, level</a:t>
            </a:r>
          </a:p>
          <a:p>
            <a:pPr lvl="1"/>
            <a:r>
              <a:rPr lang="en-AU" sz="1800" dirty="0" smtClean="0"/>
              <a:t>Simple program and course questions</a:t>
            </a:r>
            <a:endParaRPr lang="en-AU" sz="2000" dirty="0"/>
          </a:p>
          <a:p>
            <a:pPr marL="0" indent="0">
              <a:buNone/>
            </a:pPr>
            <a:r>
              <a:rPr lang="en-AU" sz="2000" dirty="0" smtClean="0">
                <a:solidFill>
                  <a:srgbClr val="4D6759"/>
                </a:solidFill>
              </a:rPr>
              <a:t>Stretch goals</a:t>
            </a:r>
          </a:p>
          <a:p>
            <a:r>
              <a:rPr lang="en-AU" sz="2000" dirty="0" smtClean="0">
                <a:solidFill>
                  <a:srgbClr val="4D6759"/>
                </a:solidFill>
              </a:rPr>
              <a:t>Interactive Degree Planner</a:t>
            </a:r>
          </a:p>
          <a:p>
            <a:r>
              <a:rPr lang="en-AU" sz="2000" dirty="0" smtClean="0">
                <a:solidFill>
                  <a:srgbClr val="4D6759"/>
                </a:solidFill>
              </a:rPr>
              <a:t>Course Recommendation by</a:t>
            </a:r>
          </a:p>
          <a:p>
            <a:pPr lvl="1"/>
            <a:r>
              <a:rPr lang="en-AU" sz="1800" dirty="0" smtClean="0">
                <a:solidFill>
                  <a:srgbClr val="4D6759"/>
                </a:solidFill>
              </a:rPr>
              <a:t>SELT Reviews</a:t>
            </a:r>
          </a:p>
          <a:p>
            <a:pPr lvl="1"/>
            <a:r>
              <a:rPr lang="en-AU" sz="1800" dirty="0" smtClean="0">
                <a:solidFill>
                  <a:srgbClr val="4D6759"/>
                </a:solidFill>
              </a:rPr>
              <a:t>Opportunity for majors/minors/specialisations</a:t>
            </a:r>
          </a:p>
          <a:p>
            <a:pPr lvl="1"/>
            <a:endParaRPr lang="en-AU" sz="18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308518" y="4614141"/>
            <a:ext cx="8493508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08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361885" y="2651760"/>
            <a:ext cx="8810816" cy="1325562"/>
          </a:xfrm>
        </p:spPr>
        <p:txBody>
          <a:bodyPr anchor="ctr"/>
          <a:lstStyle/>
          <a:p>
            <a:pPr algn="ctr"/>
            <a:r>
              <a:rPr lang="en-US" smtClean="0"/>
              <a:t>Intelligent Search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3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72" y="4100154"/>
            <a:ext cx="2423437" cy="973816"/>
          </a:xfrm>
        </p:spPr>
        <p:txBody>
          <a:bodyPr anchor="t">
            <a:normAutofit fontScale="77500" lnSpcReduction="2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AU" sz="2900" dirty="0" smtClean="0"/>
              <a:t>Question and </a:t>
            </a:r>
            <a:r>
              <a:rPr lang="en-AU" sz="2900" dirty="0" smtClean="0"/>
              <a:t>Answer</a:t>
            </a:r>
            <a:endParaRPr lang="en-AU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616" y="2016431"/>
            <a:ext cx="1959351" cy="19593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4091578" y="4100154"/>
            <a:ext cx="2910349" cy="10470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itchFamily="34" charset="0"/>
              <a:buNone/>
            </a:pPr>
            <a:r>
              <a:rPr lang="en-AU" sz="2200" dirty="0" smtClean="0"/>
              <a:t>Enhanced Programs and Courses </a:t>
            </a:r>
            <a:r>
              <a:rPr lang="en-AU" sz="2200" dirty="0" smtClean="0"/>
              <a:t>Search</a:t>
            </a:r>
            <a:endParaRPr lang="en-AU" sz="2200" dirty="0" smtClean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7586913" y="4100154"/>
            <a:ext cx="3062604" cy="6244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itchFamily="34" charset="0"/>
              <a:buNone/>
            </a:pPr>
            <a:r>
              <a:rPr lang="en-AU" sz="2200" dirty="0" smtClean="0"/>
              <a:t>Concept </a:t>
            </a:r>
            <a:r>
              <a:rPr lang="en-AU" sz="2200" dirty="0" smtClean="0"/>
              <a:t>Awareness</a:t>
            </a:r>
            <a:endParaRPr lang="en-AU" sz="22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540" y="2016430"/>
            <a:ext cx="1959351" cy="1959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078" y="2016430"/>
            <a:ext cx="1959351" cy="195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9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AI Architecture</a:t>
            </a:r>
            <a:endParaRPr lang="en-NZ" dirty="0"/>
          </a:p>
        </p:txBody>
      </p:sp>
      <p:grpSp>
        <p:nvGrpSpPr>
          <p:cNvPr id="122" name="Group 121"/>
          <p:cNvGrpSpPr/>
          <p:nvPr/>
        </p:nvGrpSpPr>
        <p:grpSpPr>
          <a:xfrm>
            <a:off x="1522133" y="1932014"/>
            <a:ext cx="7976464" cy="4507696"/>
            <a:chOff x="1561043" y="2068201"/>
            <a:chExt cx="7568391" cy="4277084"/>
          </a:xfrm>
        </p:grpSpPr>
        <p:pic>
          <p:nvPicPr>
            <p:cNvPr id="59" name="officeArt object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717007" y="2103126"/>
              <a:ext cx="1224465" cy="12244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0" name="officeArt object"/>
            <p:cNvSpPr/>
            <p:nvPr/>
          </p:nvSpPr>
          <p:spPr>
            <a:xfrm>
              <a:off x="3945259" y="3670654"/>
              <a:ext cx="1173846" cy="2645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Wikipedia Data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61" name="officeArt object"/>
            <p:cNvPicPr>
              <a:picLocks noChangeAspect="1"/>
            </p:cNvPicPr>
            <p:nvPr/>
          </p:nvPicPr>
          <p:blipFill rotWithShape="1">
            <a:blip r:embed="rId2">
              <a:extLst/>
            </a:blip>
            <a:srcRect l="-15697" r="-15697"/>
            <a:stretch/>
          </p:blipFill>
          <p:spPr>
            <a:xfrm>
              <a:off x="7626485" y="2068539"/>
              <a:ext cx="979708" cy="7456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2" name="officeArt object"/>
            <p:cNvPicPr>
              <a:picLocks noChangeAspect="1"/>
            </p:cNvPicPr>
            <p:nvPr/>
          </p:nvPicPr>
          <p:blipFill rotWithShape="1">
            <a:blip r:embed="rId3">
              <a:extLst/>
            </a:blip>
            <a:srcRect t="-7817"/>
            <a:stretch/>
          </p:blipFill>
          <p:spPr>
            <a:xfrm>
              <a:off x="2034412" y="4299626"/>
              <a:ext cx="589659" cy="6327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5" name="officeArt object"/>
            <p:cNvSpPr/>
            <p:nvPr/>
          </p:nvSpPr>
          <p:spPr>
            <a:xfrm>
              <a:off x="1561043" y="3344361"/>
              <a:ext cx="1536396" cy="425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Wikipedia-enhanced Course Ontology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67" name="officeArt object"/>
            <p:cNvPicPr>
              <a:picLocks noChangeAspect="1"/>
            </p:cNvPicPr>
            <p:nvPr/>
          </p:nvPicPr>
          <p:blipFill rotWithShape="1">
            <a:blip r:embed="rId4">
              <a:extLst/>
            </a:blip>
            <a:srcRect l="-14896" r="-1"/>
            <a:stretch/>
          </p:blipFill>
          <p:spPr>
            <a:xfrm>
              <a:off x="4102894" y="3241977"/>
              <a:ext cx="715225" cy="3830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8" name="officeArt object"/>
            <p:cNvSpPr/>
            <p:nvPr/>
          </p:nvSpPr>
          <p:spPr>
            <a:xfrm>
              <a:off x="7103244" y="2811324"/>
              <a:ext cx="2026190" cy="246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Programs and Courses Data 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70" name="officeArt object"/>
            <p:cNvSpPr/>
            <p:nvPr/>
          </p:nvSpPr>
          <p:spPr>
            <a:xfrm>
              <a:off x="1671756" y="4965964"/>
              <a:ext cx="1314972" cy="2521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 err="1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Lucene</a:t>
              </a: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Connector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73" name="officeArt object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6010459" y="3344361"/>
              <a:ext cx="676762" cy="6767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4" name="officeArt object"/>
            <p:cNvPicPr>
              <a:picLocks noChangeAspect="1"/>
            </p:cNvPicPr>
            <p:nvPr/>
          </p:nvPicPr>
          <p:blipFill rotWithShape="1">
            <a:blip r:embed="rId3">
              <a:extLst/>
            </a:blip>
            <a:srcRect t="-11724" b="1"/>
            <a:stretch/>
          </p:blipFill>
          <p:spPr>
            <a:xfrm>
              <a:off x="7821962" y="4212077"/>
              <a:ext cx="589659" cy="6557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5" name="officeArt object"/>
            <p:cNvSpPr/>
            <p:nvPr/>
          </p:nvSpPr>
          <p:spPr>
            <a:xfrm>
              <a:off x="5741577" y="4045536"/>
              <a:ext cx="1214526" cy="307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Alexa Integration 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77" name="officeArt object"/>
            <p:cNvPicPr>
              <a:picLocks noChangeAspect="1"/>
            </p:cNvPicPr>
            <p:nvPr/>
          </p:nvPicPr>
          <p:blipFill rotWithShape="1">
            <a:blip r:embed="rId6">
              <a:extLst/>
            </a:blip>
            <a:srcRect l="-16722" t="-12248" r="-15732"/>
            <a:stretch/>
          </p:blipFill>
          <p:spPr>
            <a:xfrm>
              <a:off x="4846320" y="5044440"/>
              <a:ext cx="929639" cy="7878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8" name="officeArt object"/>
            <p:cNvSpPr/>
            <p:nvPr/>
          </p:nvSpPr>
          <p:spPr>
            <a:xfrm>
              <a:off x="4767945" y="5914781"/>
              <a:ext cx="1068044" cy="4305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b="1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Intelligent Search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83" name="officeArt object"/>
            <p:cNvPicPr>
              <a:picLocks noChangeAspect="1"/>
            </p:cNvPicPr>
            <p:nvPr/>
          </p:nvPicPr>
          <p:blipFill rotWithShape="1">
            <a:blip r:embed="rId7">
              <a:extLst/>
            </a:blip>
            <a:srcRect l="-15977" r="-9825"/>
            <a:stretch/>
          </p:blipFill>
          <p:spPr>
            <a:xfrm>
              <a:off x="4107180" y="2068201"/>
              <a:ext cx="891540" cy="7460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4" name="officeArt object"/>
            <p:cNvSpPr/>
            <p:nvPr/>
          </p:nvSpPr>
          <p:spPr>
            <a:xfrm>
              <a:off x="3908940" y="2653299"/>
              <a:ext cx="1296064" cy="2772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TF–IDF </a:t>
              </a: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Transform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85" name="officeArt object"/>
            <p:cNvSpPr/>
            <p:nvPr/>
          </p:nvSpPr>
          <p:spPr>
            <a:xfrm>
              <a:off x="7512010" y="4900272"/>
              <a:ext cx="1208658" cy="29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Helvetica" panose="020B0604020202020204" pitchFamily="34" charset="0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Elastic Search</a:t>
              </a:r>
              <a:endParaRPr lang="en-NZ" sz="1100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cxnSp>
          <p:nvCxnSpPr>
            <p:cNvPr id="91" name="Elbow Connector 90"/>
            <p:cNvCxnSpPr>
              <a:stCxn id="65" idx="2"/>
              <a:endCxn id="62" idx="0"/>
            </p:cNvCxnSpPr>
            <p:nvPr/>
          </p:nvCxnSpPr>
          <p:spPr>
            <a:xfrm rot="16200000" flipH="1">
              <a:off x="2064227" y="4034611"/>
              <a:ext cx="530028" cy="1"/>
            </a:xfrm>
            <a:prstGeom prst="bentConnector3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Elbow Connector 93"/>
            <p:cNvCxnSpPr>
              <a:stCxn id="70" idx="2"/>
              <a:endCxn id="77" idx="1"/>
            </p:cNvCxnSpPr>
            <p:nvPr/>
          </p:nvCxnSpPr>
          <p:spPr>
            <a:xfrm rot="16200000" flipH="1">
              <a:off x="3477688" y="4069709"/>
              <a:ext cx="220186" cy="2517078"/>
            </a:xfrm>
            <a:prstGeom prst="bentConnector2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5" idx="2"/>
              <a:endCxn id="77" idx="3"/>
            </p:cNvCxnSpPr>
            <p:nvPr/>
          </p:nvCxnSpPr>
          <p:spPr>
            <a:xfrm rot="5400000">
              <a:off x="6823043" y="4145044"/>
              <a:ext cx="246213" cy="2340380"/>
            </a:xfrm>
            <a:prstGeom prst="bentConnector2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Elbow Connector 100"/>
            <p:cNvCxnSpPr>
              <a:stCxn id="68" idx="2"/>
              <a:endCxn id="74" idx="0"/>
            </p:cNvCxnSpPr>
            <p:nvPr/>
          </p:nvCxnSpPr>
          <p:spPr>
            <a:xfrm rot="16200000" flipH="1">
              <a:off x="7539290" y="3634574"/>
              <a:ext cx="1154551" cy="453"/>
            </a:xfrm>
            <a:prstGeom prst="bentConnector3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Elbow Connector 108"/>
            <p:cNvCxnSpPr>
              <a:stCxn id="75" idx="2"/>
              <a:endCxn id="77" idx="0"/>
            </p:cNvCxnSpPr>
            <p:nvPr/>
          </p:nvCxnSpPr>
          <p:spPr>
            <a:xfrm rot="5400000">
              <a:off x="5484224" y="4179824"/>
              <a:ext cx="691532" cy="1037700"/>
            </a:xfrm>
            <a:prstGeom prst="bentConnector3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>
              <a:stCxn id="61" idx="1"/>
              <a:endCxn id="83" idx="3"/>
            </p:cNvCxnSpPr>
            <p:nvPr/>
          </p:nvCxnSpPr>
          <p:spPr>
            <a:xfrm flipH="1" flipV="1">
              <a:off x="4998720" y="2441241"/>
              <a:ext cx="2627765" cy="110"/>
            </a:xfrm>
            <a:prstGeom prst="straightConnector1">
              <a:avLst/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Elbow Connector 112"/>
            <p:cNvCxnSpPr>
              <a:stCxn id="67" idx="1"/>
              <a:endCxn id="59" idx="3"/>
            </p:cNvCxnSpPr>
            <p:nvPr/>
          </p:nvCxnSpPr>
          <p:spPr>
            <a:xfrm rot="10800000">
              <a:off x="2941472" y="2715360"/>
              <a:ext cx="1161422" cy="718155"/>
            </a:xfrm>
            <a:prstGeom prst="bentConnector3">
              <a:avLst>
                <a:gd name="adj1" fmla="val 49795"/>
              </a:avLst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3" idx="1"/>
              <a:endCxn id="59" idx="3"/>
            </p:cNvCxnSpPr>
            <p:nvPr/>
          </p:nvCxnSpPr>
          <p:spPr>
            <a:xfrm rot="10800000" flipV="1">
              <a:off x="2941472" y="2441241"/>
              <a:ext cx="1165708" cy="274118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5854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62A5F3B-333B-49D7-9437-5CC5C41E4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Next Steps</a:t>
            </a:r>
            <a:endParaRPr lang="en-A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651920" y="4167106"/>
            <a:ext cx="1774523" cy="994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 smtClean="0"/>
              <a:t>Prototype planned </a:t>
            </a:r>
            <a:r>
              <a:rPr lang="en-AU" sz="2000" dirty="0" smtClean="0"/>
              <a:t>features</a:t>
            </a:r>
            <a:endParaRPr lang="en-AU" sz="20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043" y="2535174"/>
            <a:ext cx="1452196" cy="1452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122" y="2570014"/>
            <a:ext cx="1483458" cy="128648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2950227" y="4167106"/>
            <a:ext cx="2635248" cy="13090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 smtClean="0"/>
              <a:t>Improve with client feedback, implement stretch </a:t>
            </a:r>
            <a:r>
              <a:rPr lang="en-AU" sz="2000" dirty="0" smtClean="0"/>
              <a:t>features</a:t>
            </a:r>
            <a:endParaRPr lang="en-AU" sz="2000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340" y="2535174"/>
            <a:ext cx="912668" cy="128932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5585475" y="4167106"/>
            <a:ext cx="2558398" cy="994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 smtClean="0"/>
              <a:t>Evaluate user experience and </a:t>
            </a:r>
            <a:r>
              <a:rPr lang="en-AU" sz="2000" dirty="0" smtClean="0"/>
              <a:t>performance</a:t>
            </a:r>
            <a:endParaRPr lang="en-AU" sz="2000" dirty="0" smtClean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9768" y="2503176"/>
            <a:ext cx="1353322" cy="135332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B1CCDD82-C5BE-44A8-B387-EE2D85F52B95}"/>
              </a:ext>
            </a:extLst>
          </p:cNvPr>
          <p:cNvSpPr txBox="1">
            <a:spLocks/>
          </p:cNvSpPr>
          <p:nvPr/>
        </p:nvSpPr>
        <p:spPr>
          <a:xfrm>
            <a:off x="8402178" y="4172336"/>
            <a:ext cx="1988501" cy="9895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2000" dirty="0" smtClean="0"/>
              <a:t>Implement required </a:t>
            </a:r>
            <a:r>
              <a:rPr lang="en-AU" sz="2000" dirty="0" smtClean="0"/>
              <a:t>improvements</a:t>
            </a:r>
            <a:endParaRPr lang="en-AU" sz="2000" dirty="0" smtClean="0"/>
          </a:p>
        </p:txBody>
      </p:sp>
    </p:spTree>
    <p:extLst>
      <p:ext uri="{BB962C8B-B14F-4D97-AF65-F5344CB8AC3E}">
        <p14:creationId xmlns:p14="http://schemas.microsoft.com/office/powerpoint/2010/main" val="125108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AE8C0A-929C-4F8A-977C-929FB6B51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2D0DD7-A4B9-4BA4-BD9C-7643DF6D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What has been done</a:t>
            </a:r>
          </a:p>
          <a:p>
            <a:r>
              <a:rPr lang="en-AU" dirty="0"/>
              <a:t>What has been delayed</a:t>
            </a:r>
          </a:p>
          <a:p>
            <a:r>
              <a:rPr lang="en-AU" dirty="0"/>
              <a:t>How this affects our project timeline</a:t>
            </a:r>
          </a:p>
          <a:p>
            <a:r>
              <a:rPr lang="en-AU" dirty="0"/>
              <a:t>How we will adapt to the changes in the timeline</a:t>
            </a:r>
          </a:p>
          <a:p>
            <a:r>
              <a:rPr lang="en-AU" dirty="0"/>
              <a:t>Propose a new project timeline</a:t>
            </a:r>
          </a:p>
          <a:p>
            <a:r>
              <a:rPr lang="en-AU" dirty="0"/>
              <a:t>Background project timeline</a:t>
            </a:r>
          </a:p>
          <a:p>
            <a:pPr lvl="1"/>
            <a:r>
              <a:rPr lang="en-AU" dirty="0"/>
              <a:t>Show ideate and define phases here; less focus on later/earlier phases</a:t>
            </a:r>
          </a:p>
        </p:txBody>
      </p:sp>
    </p:spTree>
    <p:extLst>
      <p:ext uri="{BB962C8B-B14F-4D97-AF65-F5344CB8AC3E}">
        <p14:creationId xmlns:p14="http://schemas.microsoft.com/office/powerpoint/2010/main" val="2387972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roup 161"/>
          <p:cNvGrpSpPr/>
          <p:nvPr/>
        </p:nvGrpSpPr>
        <p:grpSpPr>
          <a:xfrm>
            <a:off x="10820400" y="1295400"/>
            <a:ext cx="22233519" cy="2771775"/>
            <a:chOff x="10820400" y="1295400"/>
            <a:chExt cx="22233519" cy="2771775"/>
          </a:xfrm>
        </p:grpSpPr>
        <p:sp>
          <p:nvSpPr>
            <p:cNvPr id="16" name="Rectangle 144"/>
            <p:cNvSpPr>
              <a:spLocks noChangeArrowheads="1"/>
            </p:cNvSpPr>
            <p:nvPr/>
          </p:nvSpPr>
          <p:spPr bwMode="auto">
            <a:xfrm>
              <a:off x="12082137" y="2133600"/>
              <a:ext cx="19563047" cy="704850"/>
            </a:xfrm>
            <a:prstGeom prst="rect">
              <a:avLst/>
            </a:prstGeom>
            <a:solidFill>
              <a:srgbClr val="FFFFFF"/>
            </a:solidFill>
            <a:ln w="1">
              <a:solidFill>
                <a:srgbClr val="444444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9" name="Rectangle 143" descr="Wed 21/02/18"/>
            <p:cNvSpPr>
              <a:spLocks noChangeArrowheads="1"/>
            </p:cNvSpPr>
            <p:nvPr/>
          </p:nvSpPr>
          <p:spPr bwMode="auto">
            <a:xfrm>
              <a:off x="10820400" y="2105025"/>
              <a:ext cx="1188238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Start</a:t>
              </a:r>
              <a: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/>
              </a:r>
              <a:b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</a:br>
              <a:r>
                <a:rPr kumimoji="0" lang="en-US" altLang="en-US" sz="10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Wed 21/02/18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20" name="Rectangle 142" descr="Tue 8/05/18"/>
            <p:cNvSpPr>
              <a:spLocks noChangeArrowheads="1"/>
            </p:cNvSpPr>
            <p:nvPr/>
          </p:nvSpPr>
          <p:spPr bwMode="auto">
            <a:xfrm>
              <a:off x="31718683" y="2105025"/>
              <a:ext cx="894241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Finish</a:t>
              </a:r>
              <a: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/>
              </a:r>
              <a:b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</a:br>
              <a:r>
                <a:rPr kumimoji="0" lang="en-US" altLang="en-US" sz="10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Tue 8/05/18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43" name="Rectangle 119" descr="Kick Off&#10;Wed 21/02/18 - Tue 27/02/18"/>
            <p:cNvSpPr>
              <a:spLocks noChangeArrowheads="1"/>
            </p:cNvSpPr>
            <p:nvPr/>
          </p:nvSpPr>
          <p:spPr bwMode="auto">
            <a:xfrm>
              <a:off x="12094387" y="2143125"/>
              <a:ext cx="1763982" cy="342900"/>
            </a:xfrm>
            <a:prstGeom prst="rect">
              <a:avLst/>
            </a:prstGeom>
            <a:gradFill flip="none" rotWithShape="1"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0">
                  <a:schemeClr val="accent3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54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Kick </a:t>
              </a:r>
              <a:r>
                <a:rPr kumimoji="0" lang="en-US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Off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Weeks 1-2</a:t>
              </a:r>
              <a:endPara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44" name="Rectangle 118" descr="Ideate&#10;Wed 14/03/18 - Tue 27/03/18"/>
            <p:cNvSpPr>
              <a:spLocks noChangeArrowheads="1"/>
            </p:cNvSpPr>
            <p:nvPr/>
          </p:nvSpPr>
          <p:spPr bwMode="auto">
            <a:xfrm>
              <a:off x="17435331" y="2143125"/>
              <a:ext cx="3540213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Ideate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4-6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45" name="Rectangle 117" descr="Prototype&#10;Wed 28/03/18 - Tue 10/04/18"/>
            <p:cNvSpPr>
              <a:spLocks noChangeArrowheads="1"/>
            </p:cNvSpPr>
            <p:nvPr/>
          </p:nvSpPr>
          <p:spPr bwMode="auto">
            <a:xfrm>
              <a:off x="20987794" y="2143125"/>
              <a:ext cx="3540213" cy="342900"/>
            </a:xfrm>
            <a:prstGeom prst="rect">
              <a:avLst/>
            </a:prstGeom>
            <a:gradFill flip="none" rotWithShape="1">
              <a:gsLst>
                <a:gs pos="100000">
                  <a:srgbClr val="7AC9D4"/>
                </a:gs>
                <a:gs pos="0">
                  <a:schemeClr val="accent5">
                    <a:lumMod val="40000"/>
                    <a:lumOff val="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Prototype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Lecture Break</a:t>
              </a:r>
              <a:endPara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47" name="Rectangle 115" descr="Sprint 1&#10;Wed 28/02/18 - Tue 6/03/18"/>
            <p:cNvSpPr>
              <a:spLocks noChangeArrowheads="1"/>
            </p:cNvSpPr>
            <p:nvPr/>
          </p:nvSpPr>
          <p:spPr bwMode="auto">
            <a:xfrm>
              <a:off x="13870618" y="2495550"/>
              <a:ext cx="177623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1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2-3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48" name="Rectangle 114" descr="Sprint 2&#10;Wed 7/03/18 - Tue 13/03/18"/>
            <p:cNvSpPr>
              <a:spLocks noChangeArrowheads="1"/>
            </p:cNvSpPr>
            <p:nvPr/>
          </p:nvSpPr>
          <p:spPr bwMode="auto">
            <a:xfrm>
              <a:off x="15659100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2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3-4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49" name="Rectangle 113" descr="Test&#10;Wed 11/04/18 - Tue 24/04/18"/>
            <p:cNvSpPr>
              <a:spLocks noChangeArrowheads="1"/>
            </p:cNvSpPr>
            <p:nvPr/>
          </p:nvSpPr>
          <p:spPr bwMode="auto">
            <a:xfrm>
              <a:off x="24540257" y="2143125"/>
              <a:ext cx="3552463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Test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7-8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0" name="Rectangle 112" descr="Implement&#10;Wed 25/04/18 - Tue 8/05/18"/>
            <p:cNvSpPr>
              <a:spLocks noChangeArrowheads="1"/>
            </p:cNvSpPr>
            <p:nvPr/>
          </p:nvSpPr>
          <p:spPr bwMode="auto">
            <a:xfrm>
              <a:off x="28104970" y="2143125"/>
              <a:ext cx="3540213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Implement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8-10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1" name="Rectangle 111" descr="Sprint 3&#10;Wed 14/03/18 - Tue 20/03/18"/>
            <p:cNvSpPr>
              <a:spLocks noChangeArrowheads="1"/>
            </p:cNvSpPr>
            <p:nvPr/>
          </p:nvSpPr>
          <p:spPr bwMode="auto">
            <a:xfrm>
              <a:off x="17435331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3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4-5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2" name="Rectangle 110" descr="Sprint 4&#10;Wed 21/03/18 - Tue 27/03/18"/>
            <p:cNvSpPr>
              <a:spLocks noChangeArrowheads="1"/>
            </p:cNvSpPr>
            <p:nvPr/>
          </p:nvSpPr>
          <p:spPr bwMode="auto">
            <a:xfrm>
              <a:off x="19211563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4</a:t>
              </a:r>
              <a:br>
                <a:rPr lang="en-US" altLang="en-US" sz="1000" b="1" dirty="0">
                  <a:solidFill>
                    <a:srgbClr val="444444"/>
                  </a:solidFill>
                  <a:latin typeface="+mj-lt"/>
                </a:rPr>
              </a:b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5-6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3" name="Rectangle 109" descr="Sprint 5&#10;Wed 28/03/18 - Tue 3/04/18"/>
            <p:cNvSpPr>
              <a:spLocks noChangeArrowheads="1"/>
            </p:cNvSpPr>
            <p:nvPr/>
          </p:nvSpPr>
          <p:spPr bwMode="auto">
            <a:xfrm>
              <a:off x="20987794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5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Break week 1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4" name="Rectangle 108" descr="Sprint 6&#10;Wed 4/04/18 - Tue 10/04/18"/>
            <p:cNvSpPr>
              <a:spLocks noChangeArrowheads="1"/>
            </p:cNvSpPr>
            <p:nvPr/>
          </p:nvSpPr>
          <p:spPr bwMode="auto">
            <a:xfrm>
              <a:off x="22764026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6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Break week 2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5" name="Rectangle 107" descr="Sprint 7&#10;Wed 11/04/18 - Tue 17/04/18"/>
            <p:cNvSpPr>
              <a:spLocks noChangeArrowheads="1"/>
            </p:cNvSpPr>
            <p:nvPr/>
          </p:nvSpPr>
          <p:spPr bwMode="auto">
            <a:xfrm>
              <a:off x="24540257" y="2495550"/>
              <a:ext cx="177623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7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 7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6" name="Rectangle 106" descr="Sprint 8&#10;Wed 18/04/18 - Tue 24/04/18"/>
            <p:cNvSpPr>
              <a:spLocks noChangeArrowheads="1"/>
            </p:cNvSpPr>
            <p:nvPr/>
          </p:nvSpPr>
          <p:spPr bwMode="auto">
            <a:xfrm>
              <a:off x="26328739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8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7-8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7" name="Rectangle 105" descr="Sprint 9 (Poster)&#10;Wed 25/04/18 - Tue 1/05/18"/>
            <p:cNvSpPr>
              <a:spLocks noChangeArrowheads="1"/>
            </p:cNvSpPr>
            <p:nvPr/>
          </p:nvSpPr>
          <p:spPr bwMode="auto">
            <a:xfrm>
              <a:off x="28104970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>
                  <a:solidFill>
                    <a:srgbClr val="444444"/>
                  </a:solidFill>
                  <a:latin typeface="+mj-lt"/>
                </a:rPr>
                <a:t>Sprint 9 (</a:t>
              </a: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Poster)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8-9</a:t>
              </a:r>
              <a:endParaRPr lang="en-US" altLang="en-US" sz="1000" dirty="0">
                <a:solidFill>
                  <a:srgbClr val="444444"/>
                </a:solidFill>
                <a:latin typeface="+mj-lt"/>
              </a:endParaRPr>
            </a:p>
          </p:txBody>
        </p:sp>
        <p:sp>
          <p:nvSpPr>
            <p:cNvPr id="58" name="Rectangle 104" descr="Sprint 10 (Showcase)&#10;Wed 2/05/18 - Tue 8/05/18"/>
            <p:cNvSpPr>
              <a:spLocks noChangeArrowheads="1"/>
            </p:cNvSpPr>
            <p:nvPr/>
          </p:nvSpPr>
          <p:spPr bwMode="auto">
            <a:xfrm>
              <a:off x="29881202" y="2495550"/>
              <a:ext cx="1763982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b="1" dirty="0" smtClean="0">
                  <a:solidFill>
                    <a:srgbClr val="444444"/>
                  </a:solidFill>
                  <a:latin typeface="+mj-lt"/>
                </a:rPr>
                <a:t>Sprint 10 (Showcase)</a:t>
              </a:r>
              <a:endParaRPr lang="en-US" altLang="en-US" sz="1000" b="1" dirty="0">
                <a:solidFill>
                  <a:srgbClr val="444444"/>
                </a:solidFill>
                <a:latin typeface="+mj-lt"/>
              </a:endParaRP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 smtClean="0">
                  <a:solidFill>
                    <a:srgbClr val="444444"/>
                  </a:solidFill>
                  <a:latin typeface="+mj-lt"/>
                </a:rPr>
                <a:t>Weeks 9-10</a:t>
              </a:r>
              <a:endParaRPr lang="en-US" altLang="en-US" sz="1000" dirty="0" smtClean="0">
                <a:solidFill>
                  <a:srgbClr val="444444"/>
                </a:solidFill>
                <a:latin typeface="+mj-lt"/>
              </a:endParaRPr>
            </a:p>
          </p:txBody>
        </p:sp>
        <p:grpSp>
          <p:nvGrpSpPr>
            <p:cNvPr id="59" name="Group 101"/>
            <p:cNvGrpSpPr>
              <a:grpSpLocks/>
            </p:cNvGrpSpPr>
            <p:nvPr/>
          </p:nvGrpSpPr>
          <p:grpSpPr bwMode="auto">
            <a:xfrm>
              <a:off x="20865296" y="2771775"/>
              <a:ext cx="220498" cy="171450"/>
              <a:chOff x="0" y="0"/>
              <a:chExt cx="100" cy="100"/>
            </a:xfrm>
          </p:grpSpPr>
          <p:sp>
            <p:nvSpPr>
              <p:cNvPr id="159" name="Freeform 10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60" name="Freeform 10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grpSp>
          <p:nvGrpSpPr>
            <p:cNvPr id="62" name="Group 96"/>
            <p:cNvGrpSpPr>
              <a:grpSpLocks/>
            </p:cNvGrpSpPr>
            <p:nvPr/>
          </p:nvGrpSpPr>
          <p:grpSpPr bwMode="auto">
            <a:xfrm>
              <a:off x="17312833" y="2771775"/>
              <a:ext cx="220498" cy="171450"/>
              <a:chOff x="0" y="0"/>
              <a:chExt cx="100" cy="100"/>
            </a:xfrm>
          </p:grpSpPr>
          <p:sp>
            <p:nvSpPr>
              <p:cNvPr id="157" name="Freeform 9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58" name="Freeform 9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grpSp>
          <p:nvGrpSpPr>
            <p:cNvPr id="65" name="Group 91"/>
            <p:cNvGrpSpPr>
              <a:grpSpLocks/>
            </p:cNvGrpSpPr>
            <p:nvPr/>
          </p:nvGrpSpPr>
          <p:grpSpPr bwMode="auto">
            <a:xfrm>
              <a:off x="24417759" y="2771775"/>
              <a:ext cx="220498" cy="171450"/>
              <a:chOff x="0" y="0"/>
              <a:chExt cx="100" cy="100"/>
            </a:xfrm>
          </p:grpSpPr>
          <p:sp>
            <p:nvSpPr>
              <p:cNvPr id="155" name="Freeform 9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56" name="Freeform 9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grpSp>
          <p:nvGrpSpPr>
            <p:cNvPr id="68" name="Group 86"/>
            <p:cNvGrpSpPr>
              <a:grpSpLocks/>
            </p:cNvGrpSpPr>
            <p:nvPr/>
          </p:nvGrpSpPr>
          <p:grpSpPr bwMode="auto">
            <a:xfrm>
              <a:off x="27982472" y="2771775"/>
              <a:ext cx="220498" cy="171450"/>
              <a:chOff x="0" y="0"/>
              <a:chExt cx="100" cy="100"/>
            </a:xfrm>
          </p:grpSpPr>
          <p:sp>
            <p:nvSpPr>
              <p:cNvPr id="153" name="Freeform 8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54" name="Freeform 8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grpSp>
          <p:nvGrpSpPr>
            <p:cNvPr id="71" name="Group 81"/>
            <p:cNvGrpSpPr>
              <a:grpSpLocks/>
            </p:cNvGrpSpPr>
            <p:nvPr/>
          </p:nvGrpSpPr>
          <p:grpSpPr bwMode="auto">
            <a:xfrm>
              <a:off x="31277687" y="2771775"/>
              <a:ext cx="220498" cy="171450"/>
              <a:chOff x="0" y="0"/>
              <a:chExt cx="100" cy="100"/>
            </a:xfrm>
          </p:grpSpPr>
          <p:sp>
            <p:nvSpPr>
              <p:cNvPr id="151" name="Freeform 8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52" name="Freeform 8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72" name="Freeform 80"/>
            <p:cNvSpPr>
              <a:spLocks noChangeArrowheads="1"/>
            </p:cNvSpPr>
            <p:nvPr/>
          </p:nvSpPr>
          <p:spPr bwMode="auto">
            <a:xfrm>
              <a:off x="31387936" y="2895600"/>
              <a:ext cx="881991" cy="209550"/>
            </a:xfrm>
            <a:custGeom>
              <a:avLst/>
              <a:gdLst>
                <a:gd name="T0" fmla="*/ 0 w 72"/>
                <a:gd name="T1" fmla="*/ 0 h 22"/>
                <a:gd name="T2" fmla="*/ 72 w 72"/>
                <a:gd name="T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" h="22">
                  <a:moveTo>
                    <a:pt x="0" y="0"/>
                  </a:moveTo>
                  <a:lnTo>
                    <a:pt x="72" y="22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73" name="Rectangle 79" descr="M10 - Techlauncher Showcase&#10;Tue 8/05/18"/>
            <p:cNvSpPr>
              <a:spLocks noChangeArrowheads="1"/>
            </p:cNvSpPr>
            <p:nvPr/>
          </p:nvSpPr>
          <p:spPr bwMode="auto">
            <a:xfrm>
              <a:off x="31485935" y="3105150"/>
              <a:ext cx="1567984" cy="523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M10 - Techlauncher Showcase</a:t>
              </a:r>
              <a: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/>
              </a:r>
              <a:br>
                <a:rPr kumimoji="0" lang="en-US" altLang="en-US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</a:br>
              <a:r>
                <a:rPr kumimoji="0" lang="en-US" altLang="en-US" sz="1100" b="0" i="0" u="none" strike="noStrike" cap="none" normalizeH="0" baseline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Tue 8/05/18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74" name="Group 76"/>
            <p:cNvGrpSpPr>
              <a:grpSpLocks/>
            </p:cNvGrpSpPr>
            <p:nvPr/>
          </p:nvGrpSpPr>
          <p:grpSpPr bwMode="auto">
            <a:xfrm>
              <a:off x="15022106" y="2771775"/>
              <a:ext cx="220498" cy="171450"/>
              <a:chOff x="0" y="0"/>
              <a:chExt cx="100" cy="100"/>
            </a:xfrm>
          </p:grpSpPr>
          <p:sp>
            <p:nvSpPr>
              <p:cNvPr id="149" name="Freeform 7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50" name="Freeform 7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75" name="Freeform 75"/>
            <p:cNvSpPr>
              <a:spLocks noChangeArrowheads="1"/>
            </p:cNvSpPr>
            <p:nvPr/>
          </p:nvSpPr>
          <p:spPr bwMode="auto">
            <a:xfrm>
              <a:off x="15132354" y="2895600"/>
              <a:ext cx="55125" cy="559195"/>
            </a:xfrm>
            <a:custGeom>
              <a:avLst/>
              <a:gdLst>
                <a:gd name="T0" fmla="*/ 0 h 85"/>
                <a:gd name="T1" fmla="*/ 85 h 8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85">
                  <a:moveTo>
                    <a:pt x="0" y="0"/>
                  </a:moveTo>
                  <a:lnTo>
                    <a:pt x="0" y="85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76" name="Rectangle 74" descr="M2 - Audit Week #1&#10;Mon 5/03/18"/>
            <p:cNvSpPr>
              <a:spLocks noChangeArrowheads="1"/>
            </p:cNvSpPr>
            <p:nvPr/>
          </p:nvSpPr>
          <p:spPr bwMode="auto">
            <a:xfrm>
              <a:off x="14320977" y="3452417"/>
              <a:ext cx="1641483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M2 - Audit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#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1</a:t>
              </a:r>
              <a:r>
                <a:rPr kumimoji="0" lang="en-US" altLang="en-US" sz="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/>
              </a:r>
              <a:br>
                <a:rPr kumimoji="0" lang="en-US" altLang="en-US" sz="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</a:b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20" name="Freeform 2"/>
            <p:cNvSpPr>
              <a:spLocks noChangeArrowheads="1"/>
            </p:cNvSpPr>
            <p:nvPr/>
          </p:nvSpPr>
          <p:spPr bwMode="auto">
            <a:xfrm>
              <a:off x="20473300" y="1781175"/>
              <a:ext cx="220498" cy="1066800"/>
            </a:xfrm>
            <a:custGeom>
              <a:avLst/>
              <a:gdLst>
                <a:gd name="T0" fmla="*/ 0 h 98"/>
                <a:gd name="T1" fmla="*/ 98 h 9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98">
                  <a:moveTo>
                    <a:pt x="0" y="0"/>
                  </a:moveTo>
                  <a:lnTo>
                    <a:pt x="0" y="98"/>
                  </a:lnTo>
                </a:path>
              </a:pathLst>
            </a:custGeom>
            <a:solidFill>
              <a:srgbClr val="FFFFFF"/>
            </a:solidFill>
            <a:ln w="3">
              <a:solidFill>
                <a:srgbClr val="31752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78" name="Freeform 70"/>
            <p:cNvSpPr>
              <a:spLocks noChangeArrowheads="1"/>
            </p:cNvSpPr>
            <p:nvPr/>
          </p:nvSpPr>
          <p:spPr bwMode="auto">
            <a:xfrm>
              <a:off x="20473299" y="2895600"/>
              <a:ext cx="1348797" cy="556817"/>
            </a:xfrm>
            <a:custGeom>
              <a:avLst/>
              <a:gdLst>
                <a:gd name="T0" fmla="*/ 0 h 85"/>
                <a:gd name="T1" fmla="*/ 85 h 8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85">
                  <a:moveTo>
                    <a:pt x="0" y="0"/>
                  </a:moveTo>
                  <a:lnTo>
                    <a:pt x="0" y="85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grpSp>
          <p:nvGrpSpPr>
            <p:cNvPr id="77" name="Group 71"/>
            <p:cNvGrpSpPr>
              <a:grpSpLocks/>
            </p:cNvGrpSpPr>
            <p:nvPr/>
          </p:nvGrpSpPr>
          <p:grpSpPr bwMode="auto">
            <a:xfrm>
              <a:off x="20363051" y="2771775"/>
              <a:ext cx="220498" cy="171450"/>
              <a:chOff x="0" y="0"/>
              <a:chExt cx="100" cy="100"/>
            </a:xfrm>
          </p:grpSpPr>
          <p:sp>
            <p:nvSpPr>
              <p:cNvPr id="147" name="Freeform 7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48" name="Freeform 7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79" name="Rectangle 69" descr="M4 - Audit Week #2&#10;Mon 26/03/18"/>
            <p:cNvSpPr>
              <a:spLocks noChangeArrowheads="1"/>
            </p:cNvSpPr>
            <p:nvPr/>
          </p:nvSpPr>
          <p:spPr bwMode="auto">
            <a:xfrm flipH="1">
              <a:off x="19844986" y="3463847"/>
              <a:ext cx="1258457" cy="2489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M4 - Audit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#2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80" name="Group 79"/>
            <p:cNvGrpSpPr>
              <a:grpSpLocks/>
            </p:cNvGrpSpPr>
            <p:nvPr/>
          </p:nvGrpSpPr>
          <p:grpSpPr bwMode="auto">
            <a:xfrm>
              <a:off x="31032690" y="2771775"/>
              <a:ext cx="220498" cy="171450"/>
              <a:chOff x="0" y="0"/>
              <a:chExt cx="100" cy="100"/>
            </a:xfrm>
          </p:grpSpPr>
          <p:sp>
            <p:nvSpPr>
              <p:cNvPr id="145" name="Freeform 6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46" name="Freeform 6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81" name="Freeform 65"/>
            <p:cNvSpPr>
              <a:spLocks noChangeArrowheads="1"/>
            </p:cNvSpPr>
            <p:nvPr/>
          </p:nvSpPr>
          <p:spPr bwMode="auto">
            <a:xfrm>
              <a:off x="31142939" y="2895600"/>
              <a:ext cx="0" cy="809625"/>
            </a:xfrm>
            <a:custGeom>
              <a:avLst/>
              <a:gdLst>
                <a:gd name="T0" fmla="*/ 0 h 85"/>
                <a:gd name="T1" fmla="*/ 85 h 8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85">
                  <a:moveTo>
                    <a:pt x="0" y="0"/>
                  </a:moveTo>
                  <a:lnTo>
                    <a:pt x="0" y="85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82" name="Rectangle 64" descr="M9 - Audit Week #3&#10;Mon 7/05/18"/>
            <p:cNvSpPr>
              <a:spLocks noChangeArrowheads="1"/>
            </p:cNvSpPr>
            <p:nvPr/>
          </p:nvSpPr>
          <p:spPr bwMode="auto">
            <a:xfrm>
              <a:off x="30322197" y="3705225"/>
              <a:ext cx="1641483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M9 - Audit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#3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83" name="Group 61"/>
            <p:cNvGrpSpPr>
              <a:grpSpLocks/>
            </p:cNvGrpSpPr>
            <p:nvPr/>
          </p:nvGrpSpPr>
          <p:grpSpPr bwMode="auto">
            <a:xfrm>
              <a:off x="30260948" y="2771775"/>
              <a:ext cx="220498" cy="171450"/>
              <a:chOff x="0" y="0"/>
              <a:chExt cx="100" cy="100"/>
            </a:xfrm>
          </p:grpSpPr>
          <p:sp>
            <p:nvSpPr>
              <p:cNvPr id="143" name="Freeform 6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44" name="Freeform 6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84" name="Freeform 60"/>
            <p:cNvSpPr>
              <a:spLocks noChangeArrowheads="1"/>
            </p:cNvSpPr>
            <p:nvPr/>
          </p:nvSpPr>
          <p:spPr bwMode="auto">
            <a:xfrm>
              <a:off x="30371197" y="2895600"/>
              <a:ext cx="0" cy="19050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85" name="Rectangle 59" descr="M8 - Project Poster Complete&#10;Fri 4/05/18"/>
            <p:cNvSpPr>
              <a:spLocks noChangeArrowheads="1"/>
            </p:cNvSpPr>
            <p:nvPr/>
          </p:nvSpPr>
          <p:spPr bwMode="auto">
            <a:xfrm>
              <a:off x="29599455" y="3086100"/>
              <a:ext cx="1543484" cy="523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M8 - Project Poster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Complete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86" name="Group 56"/>
            <p:cNvGrpSpPr>
              <a:grpSpLocks/>
            </p:cNvGrpSpPr>
            <p:nvPr/>
          </p:nvGrpSpPr>
          <p:grpSpPr bwMode="auto">
            <a:xfrm>
              <a:off x="13748120" y="2771775"/>
              <a:ext cx="220498" cy="171450"/>
              <a:chOff x="0" y="0"/>
              <a:chExt cx="100" cy="100"/>
            </a:xfrm>
          </p:grpSpPr>
          <p:sp>
            <p:nvSpPr>
              <p:cNvPr id="141" name="Freeform 5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42" name="Freeform 5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61" name="Rectangle 116" descr="Define&#10;Wed 28/02/18 - Tue 13/03/18"/>
            <p:cNvSpPr>
              <a:spLocks noChangeArrowheads="1"/>
            </p:cNvSpPr>
            <p:nvPr/>
          </p:nvSpPr>
          <p:spPr bwMode="auto">
            <a:xfrm>
              <a:off x="13870618" y="2143125"/>
              <a:ext cx="3552463" cy="3429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1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Define</a:t>
              </a:r>
              <a:r>
                <a:rPr kumimoji="0" lang="en-US" altLang="en-US" sz="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/>
              </a:r>
              <a:br>
                <a:rPr kumimoji="0" lang="en-US" altLang="en-US" sz="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</a:br>
              <a:r>
                <a:rPr kumimoji="0" lang="en-US" altLang="en-US" sz="100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Wed 28/02/18 - Tue 13/03/18</a:t>
              </a:r>
              <a:endParaRPr kumimoji="0" lang="en-US" altLang="en-US" sz="18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89" name="Group 51"/>
            <p:cNvGrpSpPr>
              <a:grpSpLocks/>
            </p:cNvGrpSpPr>
            <p:nvPr/>
          </p:nvGrpSpPr>
          <p:grpSpPr bwMode="auto">
            <a:xfrm>
              <a:off x="13748120" y="2038350"/>
              <a:ext cx="220498" cy="171450"/>
              <a:chOff x="0" y="0"/>
              <a:chExt cx="100" cy="100"/>
            </a:xfrm>
          </p:grpSpPr>
          <p:sp>
            <p:nvSpPr>
              <p:cNvPr id="139" name="Freeform 5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40" name="Freeform 5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90" name="Freeform 50"/>
            <p:cNvSpPr>
              <a:spLocks noChangeArrowheads="1"/>
            </p:cNvSpPr>
            <p:nvPr/>
          </p:nvSpPr>
          <p:spPr bwMode="auto">
            <a:xfrm>
              <a:off x="13858368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91" name="Rectangle 49" descr="Client Meeting 1&#10;Wed 28/02/18"/>
            <p:cNvSpPr>
              <a:spLocks noChangeArrowheads="1"/>
            </p:cNvSpPr>
            <p:nvPr/>
          </p:nvSpPr>
          <p:spPr bwMode="auto">
            <a:xfrm>
              <a:off x="13209125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1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92" name="Group 46"/>
            <p:cNvGrpSpPr>
              <a:grpSpLocks/>
            </p:cNvGrpSpPr>
            <p:nvPr/>
          </p:nvGrpSpPr>
          <p:grpSpPr bwMode="auto">
            <a:xfrm>
              <a:off x="19089064" y="2038350"/>
              <a:ext cx="220498" cy="171450"/>
              <a:chOff x="0" y="0"/>
              <a:chExt cx="100" cy="100"/>
            </a:xfrm>
          </p:grpSpPr>
          <p:sp>
            <p:nvSpPr>
              <p:cNvPr id="137" name="Freeform 4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38" name="Freeform 4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93" name="Freeform 45"/>
            <p:cNvSpPr>
              <a:spLocks noChangeArrowheads="1"/>
            </p:cNvSpPr>
            <p:nvPr/>
          </p:nvSpPr>
          <p:spPr bwMode="auto">
            <a:xfrm>
              <a:off x="19199313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94" name="Rectangle 44" descr="Client Meeting 4&#10;Wed 21/03/18"/>
            <p:cNvSpPr>
              <a:spLocks noChangeArrowheads="1"/>
            </p:cNvSpPr>
            <p:nvPr/>
          </p:nvSpPr>
          <p:spPr bwMode="auto">
            <a:xfrm>
              <a:off x="18550070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4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95" name="Group 41"/>
            <p:cNvGrpSpPr>
              <a:grpSpLocks/>
            </p:cNvGrpSpPr>
            <p:nvPr/>
          </p:nvGrpSpPr>
          <p:grpSpPr bwMode="auto">
            <a:xfrm>
              <a:off x="15536601" y="2038350"/>
              <a:ext cx="220498" cy="171450"/>
              <a:chOff x="0" y="0"/>
              <a:chExt cx="100" cy="100"/>
            </a:xfrm>
          </p:grpSpPr>
          <p:sp>
            <p:nvSpPr>
              <p:cNvPr id="135" name="Freeform 4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36" name="Freeform 4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96" name="Freeform 40"/>
            <p:cNvSpPr>
              <a:spLocks noChangeArrowheads="1"/>
            </p:cNvSpPr>
            <p:nvPr/>
          </p:nvSpPr>
          <p:spPr bwMode="auto">
            <a:xfrm>
              <a:off x="15646850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97" name="Rectangle 39" descr="Client Meeting 2&#10;Wed 7/03/18"/>
            <p:cNvSpPr>
              <a:spLocks noChangeArrowheads="1"/>
            </p:cNvSpPr>
            <p:nvPr/>
          </p:nvSpPr>
          <p:spPr bwMode="auto">
            <a:xfrm>
              <a:off x="14997607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2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98" name="Group 36"/>
            <p:cNvGrpSpPr>
              <a:grpSpLocks/>
            </p:cNvGrpSpPr>
            <p:nvPr/>
          </p:nvGrpSpPr>
          <p:grpSpPr bwMode="auto">
            <a:xfrm>
              <a:off x="17312833" y="2038350"/>
              <a:ext cx="220498" cy="171450"/>
              <a:chOff x="0" y="0"/>
              <a:chExt cx="100" cy="100"/>
            </a:xfrm>
          </p:grpSpPr>
          <p:sp>
            <p:nvSpPr>
              <p:cNvPr id="133" name="Freeform 3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34" name="Freeform 3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99" name="Freeform 35"/>
            <p:cNvSpPr>
              <a:spLocks noChangeArrowheads="1"/>
            </p:cNvSpPr>
            <p:nvPr/>
          </p:nvSpPr>
          <p:spPr bwMode="auto">
            <a:xfrm>
              <a:off x="17423081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00" name="Rectangle 34" descr="Client Meeting 3&#10;Wed 14/03/18"/>
            <p:cNvSpPr>
              <a:spLocks noChangeArrowheads="1"/>
            </p:cNvSpPr>
            <p:nvPr/>
          </p:nvSpPr>
          <p:spPr bwMode="auto">
            <a:xfrm>
              <a:off x="16773838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3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01" name="Group 31"/>
            <p:cNvGrpSpPr>
              <a:grpSpLocks/>
            </p:cNvGrpSpPr>
            <p:nvPr/>
          </p:nvGrpSpPr>
          <p:grpSpPr bwMode="auto">
            <a:xfrm>
              <a:off x="20865296" y="2038350"/>
              <a:ext cx="220498" cy="171450"/>
              <a:chOff x="0" y="0"/>
              <a:chExt cx="100" cy="100"/>
            </a:xfrm>
          </p:grpSpPr>
          <p:sp>
            <p:nvSpPr>
              <p:cNvPr id="131" name="Freeform 3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32" name="Freeform 3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02" name="Freeform 30"/>
            <p:cNvSpPr>
              <a:spLocks noChangeArrowheads="1"/>
            </p:cNvSpPr>
            <p:nvPr/>
          </p:nvSpPr>
          <p:spPr bwMode="auto">
            <a:xfrm>
              <a:off x="20975544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03" name="Rectangle 29" descr="Client Meeting 5&#10;Wed 28/03/18"/>
            <p:cNvSpPr>
              <a:spLocks noChangeArrowheads="1"/>
            </p:cNvSpPr>
            <p:nvPr/>
          </p:nvSpPr>
          <p:spPr bwMode="auto">
            <a:xfrm>
              <a:off x="20326301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5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04" name="Group 26"/>
            <p:cNvGrpSpPr>
              <a:grpSpLocks/>
            </p:cNvGrpSpPr>
            <p:nvPr/>
          </p:nvGrpSpPr>
          <p:grpSpPr bwMode="auto">
            <a:xfrm>
              <a:off x="22641527" y="2038350"/>
              <a:ext cx="220498" cy="171450"/>
              <a:chOff x="0" y="0"/>
              <a:chExt cx="100" cy="100"/>
            </a:xfrm>
          </p:grpSpPr>
          <p:sp>
            <p:nvSpPr>
              <p:cNvPr id="129" name="Freeform 2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30" name="Freeform 2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05" name="Freeform 25"/>
            <p:cNvSpPr>
              <a:spLocks noChangeArrowheads="1"/>
            </p:cNvSpPr>
            <p:nvPr/>
          </p:nvSpPr>
          <p:spPr bwMode="auto">
            <a:xfrm>
              <a:off x="22751776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06" name="Rectangle 24" descr="Client Meeting 6&#10;Wed 4/04/18"/>
            <p:cNvSpPr>
              <a:spLocks noChangeArrowheads="1"/>
            </p:cNvSpPr>
            <p:nvPr/>
          </p:nvSpPr>
          <p:spPr bwMode="auto">
            <a:xfrm>
              <a:off x="22102533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6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07" name="Group 21"/>
            <p:cNvGrpSpPr>
              <a:grpSpLocks/>
            </p:cNvGrpSpPr>
            <p:nvPr/>
          </p:nvGrpSpPr>
          <p:grpSpPr bwMode="auto">
            <a:xfrm>
              <a:off x="24417759" y="2038350"/>
              <a:ext cx="220498" cy="171450"/>
              <a:chOff x="0" y="0"/>
              <a:chExt cx="100" cy="100"/>
            </a:xfrm>
          </p:grpSpPr>
          <p:sp>
            <p:nvSpPr>
              <p:cNvPr id="127" name="Freeform 2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28" name="Freeform 2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08" name="Freeform 20"/>
            <p:cNvSpPr>
              <a:spLocks noChangeArrowheads="1"/>
            </p:cNvSpPr>
            <p:nvPr/>
          </p:nvSpPr>
          <p:spPr bwMode="auto">
            <a:xfrm>
              <a:off x="24528008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09" name="Rectangle 19" descr="Client Meeting 7&#10;Wed 11/04/18"/>
            <p:cNvSpPr>
              <a:spLocks noChangeArrowheads="1"/>
            </p:cNvSpPr>
            <p:nvPr/>
          </p:nvSpPr>
          <p:spPr bwMode="auto">
            <a:xfrm>
              <a:off x="23878764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7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10" name="Group 16"/>
            <p:cNvGrpSpPr>
              <a:grpSpLocks/>
            </p:cNvGrpSpPr>
            <p:nvPr/>
          </p:nvGrpSpPr>
          <p:grpSpPr bwMode="auto">
            <a:xfrm>
              <a:off x="26206240" y="2038350"/>
              <a:ext cx="220498" cy="171450"/>
              <a:chOff x="0" y="0"/>
              <a:chExt cx="100" cy="100"/>
            </a:xfrm>
          </p:grpSpPr>
          <p:sp>
            <p:nvSpPr>
              <p:cNvPr id="125" name="Freeform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26" name="Freeform 1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11" name="Freeform 15"/>
            <p:cNvSpPr>
              <a:spLocks noChangeArrowheads="1"/>
            </p:cNvSpPr>
            <p:nvPr/>
          </p:nvSpPr>
          <p:spPr bwMode="auto">
            <a:xfrm>
              <a:off x="26316489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12" name="Rectangle 14" descr="Client Meeting 8&#10;Wed 18/04/18"/>
            <p:cNvSpPr>
              <a:spLocks noChangeArrowheads="1"/>
            </p:cNvSpPr>
            <p:nvPr/>
          </p:nvSpPr>
          <p:spPr bwMode="auto">
            <a:xfrm>
              <a:off x="25667246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8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13" name="Group 11"/>
            <p:cNvGrpSpPr>
              <a:grpSpLocks/>
            </p:cNvGrpSpPr>
            <p:nvPr/>
          </p:nvGrpSpPr>
          <p:grpSpPr bwMode="auto">
            <a:xfrm>
              <a:off x="27982472" y="2038350"/>
              <a:ext cx="220498" cy="171450"/>
              <a:chOff x="0" y="0"/>
              <a:chExt cx="100" cy="100"/>
            </a:xfrm>
          </p:grpSpPr>
          <p:sp>
            <p:nvSpPr>
              <p:cNvPr id="123" name="Freeform 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24" name="Freeform 12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14" name="Freeform 10"/>
            <p:cNvSpPr>
              <a:spLocks noChangeArrowheads="1"/>
            </p:cNvSpPr>
            <p:nvPr/>
          </p:nvSpPr>
          <p:spPr bwMode="auto">
            <a:xfrm>
              <a:off x="28092721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15" name="Rectangle 9" descr="Client Meeting 9&#10;Wed 25/04/18"/>
            <p:cNvSpPr>
              <a:spLocks noChangeArrowheads="1"/>
            </p:cNvSpPr>
            <p:nvPr/>
          </p:nvSpPr>
          <p:spPr bwMode="auto">
            <a:xfrm>
              <a:off x="27443477" y="1295400"/>
              <a:ext cx="1310736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9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grpSp>
          <p:nvGrpSpPr>
            <p:cNvPr id="116" name="Group 6"/>
            <p:cNvGrpSpPr>
              <a:grpSpLocks/>
            </p:cNvGrpSpPr>
            <p:nvPr/>
          </p:nvGrpSpPr>
          <p:grpSpPr bwMode="auto">
            <a:xfrm>
              <a:off x="29758703" y="2038350"/>
              <a:ext cx="220498" cy="171450"/>
              <a:chOff x="0" y="0"/>
              <a:chExt cx="100" cy="100"/>
            </a:xfrm>
          </p:grpSpPr>
          <p:sp>
            <p:nvSpPr>
              <p:cNvPr id="121" name="Freeform 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  <p:sp>
            <p:nvSpPr>
              <p:cNvPr id="122" name="Freeform 7"/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NZ">
                  <a:latin typeface="+mj-lt"/>
                </a:endParaRPr>
              </a:p>
            </p:txBody>
          </p:sp>
        </p:grpSp>
        <p:sp>
          <p:nvSpPr>
            <p:cNvPr id="117" name="Freeform 5"/>
            <p:cNvSpPr>
              <a:spLocks noChangeArrowheads="1"/>
            </p:cNvSpPr>
            <p:nvPr/>
          </p:nvSpPr>
          <p:spPr bwMode="auto">
            <a:xfrm>
              <a:off x="29868952" y="1657350"/>
              <a:ext cx="0" cy="419100"/>
            </a:xfrm>
            <a:custGeom>
              <a:avLst/>
              <a:gdLst>
                <a:gd name="T0" fmla="*/ 44 h 44"/>
                <a:gd name="T1" fmla="*/ 0 h 4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44">
                  <a:moveTo>
                    <a:pt x="0" y="4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NZ">
                <a:latin typeface="+mj-lt"/>
              </a:endParaRPr>
            </a:p>
          </p:txBody>
        </p:sp>
        <p:sp>
          <p:nvSpPr>
            <p:cNvPr id="118" name="Rectangle 4" descr="Client Meeting 10&#10;Wed 2/05/18"/>
            <p:cNvSpPr>
              <a:spLocks noChangeArrowheads="1"/>
            </p:cNvSpPr>
            <p:nvPr/>
          </p:nvSpPr>
          <p:spPr bwMode="auto">
            <a:xfrm>
              <a:off x="29170709" y="1295400"/>
              <a:ext cx="1408735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Client Meeting </a:t>
              </a:r>
              <a:r>
                <a:rPr kumimoji="0" lang="en-US" altLang="en-US" sz="1100" b="0" i="0" u="none" strike="noStrike" cap="none" normalizeH="0" baseline="0" dirty="0" smtClean="0">
                  <a:ln>
                    <a:noFill/>
                  </a:ln>
                  <a:solidFill>
                    <a:srgbClr val="444444"/>
                  </a:solidFill>
                  <a:effectLst/>
                  <a:latin typeface="+mj-lt"/>
                </a:rPr>
                <a:t>10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19" name="AutoShape 3" descr="Today"/>
            <p:cNvSpPr>
              <a:spLocks noChangeArrowheads="1"/>
            </p:cNvSpPr>
            <p:nvPr/>
          </p:nvSpPr>
          <p:spPr bwMode="auto">
            <a:xfrm>
              <a:off x="20167053" y="1724025"/>
              <a:ext cx="612494" cy="161925"/>
            </a:xfrm>
            <a:prstGeom prst="roundRect">
              <a:avLst>
                <a:gd name="adj" fmla="val 10000"/>
              </a:avLst>
            </a:prstGeom>
            <a:solidFill>
              <a:srgbClr val="317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Garamond" panose="02020404030301010803" pitchFamily="18" charset="0"/>
                  <a:cs typeface="Segoe UI" panose="020B0502040204020203" pitchFamily="34" charset="0"/>
                </a:rPr>
                <a:t>Today</a:t>
              </a:r>
              <a:endPara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aramond" panose="02020404030301010803" pitchFamily="18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22860"/>
            <a:ext cx="9692640" cy="1325562"/>
          </a:xfrm>
        </p:spPr>
        <p:txBody>
          <a:bodyPr/>
          <a:lstStyle/>
          <a:p>
            <a:r>
              <a:rPr lang="en-NZ" dirty="0" smtClean="0"/>
              <a:t>Project Timeline</a:t>
            </a:r>
            <a:endParaRPr lang="en-NZ" dirty="0"/>
          </a:p>
        </p:txBody>
      </p:sp>
      <p:sp>
        <p:nvSpPr>
          <p:cNvPr id="12" name="TextBox 11"/>
          <p:cNvSpPr txBox="1"/>
          <p:nvPr/>
        </p:nvSpPr>
        <p:spPr>
          <a:xfrm>
            <a:off x="17629675" y="3963986"/>
            <a:ext cx="3569476" cy="2834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chemeClr val="bg1">
                    <a:lumMod val="65000"/>
                  </a:schemeClr>
                </a:solidFill>
              </a:rPr>
              <a:t>Ideate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Brainstorm designs and concepts based on gathered data (Sprint 3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Create a feature list for the product (Sprint 3)</a:t>
            </a:r>
            <a:endParaRPr lang="en-US" sz="1350" dirty="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AU" sz="1350" dirty="0" smtClean="0">
                <a:solidFill>
                  <a:schemeClr val="bg1">
                    <a:lumMod val="65000"/>
                  </a:schemeClr>
                </a:solidFill>
              </a:rPr>
              <a:t>Conceptualise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 AI framework (Sprint 4)</a:t>
            </a:r>
            <a:endParaRPr lang="en-US" sz="1350" dirty="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Prototype options for recommendations 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of AI </a:t>
            </a: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model (Sprint 4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Try out ideas for AI recommendations</a:t>
            </a: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and searches (Sprint 4)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92534" y="3963987"/>
            <a:ext cx="35318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350" b="1" dirty="0"/>
              <a:t>Define</a:t>
            </a:r>
          </a:p>
          <a:p>
            <a:pPr>
              <a:lnSpc>
                <a:spcPct val="120000"/>
              </a:lnSpc>
            </a:pPr>
            <a:endParaRPr lang="en-US" sz="1350" dirty="0" smtClean="0"/>
          </a:p>
          <a:p>
            <a:pPr>
              <a:lnSpc>
                <a:spcPct val="120000"/>
              </a:lnSpc>
            </a:pPr>
            <a:endParaRPr lang="en-US" sz="1350" dirty="0" smtClean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 smtClean="0"/>
              <a:t>Prepare </a:t>
            </a:r>
            <a:r>
              <a:rPr lang="en-US" sz="1350" dirty="0"/>
              <a:t>and send out survey to ANU </a:t>
            </a:r>
            <a:r>
              <a:rPr lang="en-US" sz="1350" dirty="0" smtClean="0"/>
              <a:t>students</a:t>
            </a:r>
            <a:endParaRPr lang="en-US" sz="1350" dirty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/>
              <a:t>Interview academic officers for relevant information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 smtClean="0"/>
              <a:t>Collate </a:t>
            </a:r>
            <a:r>
              <a:rPr lang="en-US" sz="1350" dirty="0"/>
              <a:t>and </a:t>
            </a:r>
            <a:r>
              <a:rPr lang="en-US" sz="1350" dirty="0" err="1"/>
              <a:t>analyse</a:t>
            </a:r>
            <a:r>
              <a:rPr lang="en-US" sz="1350" dirty="0"/>
              <a:t> the chatbot, interview, and survey data. </a:t>
            </a:r>
            <a:endParaRPr lang="en-US" sz="1350" dirty="0" smtClean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 smtClean="0"/>
              <a:t>Refine the scope of the problem</a:t>
            </a:r>
            <a:endParaRPr lang="en-US" sz="135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1810999" y="3956578"/>
            <a:ext cx="13190158" cy="2663201"/>
            <a:chOff x="11810999" y="4299478"/>
            <a:chExt cx="13190158" cy="2663201"/>
          </a:xfrm>
        </p:grpSpPr>
        <p:sp>
          <p:nvSpPr>
            <p:cNvPr id="14" name="TextBox 13"/>
            <p:cNvSpPr txBox="1"/>
            <p:nvPr/>
          </p:nvSpPr>
          <p:spPr>
            <a:xfrm>
              <a:off x="11810999" y="4299478"/>
              <a:ext cx="1876261" cy="2336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350" b="1" dirty="0">
                  <a:solidFill>
                    <a:schemeClr val="bg1">
                      <a:lumMod val="65000"/>
                    </a:schemeClr>
                  </a:solidFill>
                </a:rPr>
                <a:t>Kick Off</a:t>
              </a:r>
              <a:endParaRPr lang="en-US" sz="135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US" sz="1350" dirty="0">
                  <a:solidFill>
                    <a:schemeClr val="bg1">
                      <a:lumMod val="65000"/>
                    </a:schemeClr>
                  </a:solidFill>
                </a:rPr>
                <a:t>Team introductions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US" sz="1350" dirty="0" err="1">
                  <a:solidFill>
                    <a:schemeClr val="bg1">
                      <a:lumMod val="65000"/>
                    </a:schemeClr>
                  </a:solidFill>
                </a:rPr>
                <a:t>TechLauncher</a:t>
              </a:r>
              <a:r>
                <a:rPr lang="en-US" sz="1350" dirty="0">
                  <a:solidFill>
                    <a:schemeClr val="bg1">
                      <a:lumMod val="65000"/>
                    </a:schemeClr>
                  </a:solidFill>
                </a:rPr>
                <a:t> induction workshop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US" sz="1350" dirty="0">
                  <a:solidFill>
                    <a:schemeClr val="bg1">
                      <a:lumMod val="65000"/>
                    </a:schemeClr>
                  </a:solidFill>
                </a:rPr>
                <a:t>Kick off meetings with clients at Accenture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431681" y="4306887"/>
              <a:ext cx="3569476" cy="265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350" b="1" dirty="0" smtClean="0">
                  <a:solidFill>
                    <a:schemeClr val="bg1">
                      <a:lumMod val="65000"/>
                    </a:schemeClr>
                  </a:solidFill>
                </a:rPr>
                <a:t>Prototype</a:t>
              </a:r>
              <a:endParaRPr lang="en-US" sz="1350" b="1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Create high level design for the finalised product (Sprint 5)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Decide on the tech stack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Complete task chunking for first prototype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Meet to assign responsibilities in prototype creation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Code prototype (Sprint 6)</a:t>
              </a:r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ü"/>
              </a:pPr>
              <a:r>
                <a:rPr lang="en-NZ" sz="1350" dirty="0">
                  <a:solidFill>
                    <a:schemeClr val="bg1">
                      <a:lumMod val="65000"/>
                    </a:schemeClr>
                  </a:solidFill>
                </a:rPr>
                <a:t>Code reviews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892534" y="4219212"/>
            <a:ext cx="3531868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Deploy imitation chatbot 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for </a:t>
            </a:r>
            <a:r>
              <a:rPr lang="en-US" sz="1350" dirty="0">
                <a:solidFill>
                  <a:schemeClr val="bg1">
                    <a:lumMod val="65000"/>
                  </a:schemeClr>
                </a:solidFill>
              </a:rPr>
              <a:t>data collection (Sprint 1</a:t>
            </a:r>
            <a:r>
              <a:rPr lang="en-US" sz="1350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NZ" sz="135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91888" y="-3080245"/>
            <a:ext cx="21432731" cy="3042241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4752617" y="1924051"/>
            <a:ext cx="1761072" cy="1181099"/>
          </a:xfrm>
          <a:prstGeom prst="roundRect">
            <a:avLst>
              <a:gd name="adj" fmla="val 7576"/>
            </a:avLst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Rectangle 4"/>
          <p:cNvSpPr/>
          <p:nvPr/>
        </p:nvSpPr>
        <p:spPr>
          <a:xfrm>
            <a:off x="11291888" y="0"/>
            <a:ext cx="915987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Rectangle 6"/>
          <p:cNvSpPr/>
          <p:nvPr/>
        </p:nvSpPr>
        <p:spPr>
          <a:xfrm flipH="1">
            <a:off x="9359900" y="1234121"/>
            <a:ext cx="1931988" cy="5623879"/>
          </a:xfrm>
          <a:prstGeom prst="rect">
            <a:avLst/>
          </a:prstGeom>
          <a:gradFill flip="none" rotWithShape="1">
            <a:gsLst>
              <a:gs pos="2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^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0" y="1234121"/>
            <a:ext cx="1981056" cy="5623879"/>
          </a:xfrm>
          <a:prstGeom prst="rect">
            <a:avLst/>
          </a:prstGeom>
          <a:gradFill flip="none" rotWithShape="1">
            <a:gsLst>
              <a:gs pos="2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7543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-0.89453 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-0.89453 0.0002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22222E-6 L -0.89453 0.0002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22222E-6 L -0.89453 0.00023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1.85185E-6 L -0.89453 0.00023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89454 0.00024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7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40000" decel="4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3 0.00023 L -1.03919 -0.0007 " pathEditMode="relative" rAng="0" ptsTypes="AA">
                                      <p:cBhvr>
                                        <p:cTn id="23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3 0.00023 L -1.03919 -0.0007 " pathEditMode="relative" rAng="0" ptsTypes="AA">
                                      <p:cBhvr>
                                        <p:cTn id="25" dur="1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4000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3 0.00023 L -1.03919 -0.00069 " pathEditMode="relative" rAng="0" ptsTypes="AA">
                                      <p:cBhvr>
                                        <p:cTn id="2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4000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3 0.00023 L -1.03919 -0.0007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3" presetClass="emph" presetSubtype="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2" presetID="42" presetClass="path" presetSubtype="0" accel="4000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3 0.00023 L -1.03919 -0.00069 " pathEditMode="relative" rAng="0" ptsTypes="AA">
                                      <p:cBhvr>
                                        <p:cTn id="3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3" presetClass="emph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6" presetID="42" presetClass="path" presetSubtype="0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454 0.00024 L -1.0392 -0.00069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40000" decel="6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19 -0.0007 L -1.18724 0.00393 " pathEditMode="relative" rAng="0" ptsTypes="AA">
                                      <p:cBhvr>
                                        <p:cTn id="4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4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19 -0.0007 L -1.18724 0.00393 " pathEditMode="relative" rAng="0" ptsTypes="AA">
                                      <p:cBhvr>
                                        <p:cTn id="43" dur="1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40000" decel="6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19 -0.00069 L -1.18723 0.00394 " pathEditMode="relative" rAng="0" ptsTypes="AA">
                                      <p:cBhvr>
                                        <p:cTn id="4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40000" decel="6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19 -0.0007 L -1.18723 0.00393 " pathEditMode="relative" rAng="0" ptsTypes="AA">
                                      <p:cBhvr>
                                        <p:cTn id="4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40000" decel="6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19 -0.00069 L -1.18724 0.00394 " pathEditMode="relative" rAng="0" ptsTypes="AA">
                                      <p:cBhvr>
                                        <p:cTn id="4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4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92 -0.00069 L -1.18724 0.00394 " pathEditMode="relative" rAng="0" ptsTypes="AA">
                                      <p:cBhvr>
                                        <p:cTn id="5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3" grpId="0"/>
      <p:bldP spid="13" grpId="1"/>
      <p:bldP spid="13" grpId="2"/>
      <p:bldP spid="13" grpId="3"/>
      <p:bldP spid="9" grpId="0"/>
      <p:bldP spid="9" grpId="1"/>
      <p:bldP spid="9" grpId="2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>
          <a:xfrm>
            <a:off x="1266091" y="2108177"/>
            <a:ext cx="1544364" cy="4349769"/>
          </a:xfrm>
          <a:custGeom>
            <a:avLst/>
            <a:gdLst>
              <a:gd name="connsiteX0" fmla="*/ 0 w 1544364"/>
              <a:gd name="connsiteY0" fmla="*/ 0 h 3839134"/>
              <a:gd name="connsiteX1" fmla="*/ 1544364 w 1544364"/>
              <a:gd name="connsiteY1" fmla="*/ 0 h 3839134"/>
              <a:gd name="connsiteX2" fmla="*/ 1544364 w 1544364"/>
              <a:gd name="connsiteY2" fmla="*/ 3839134 h 3839134"/>
              <a:gd name="connsiteX3" fmla="*/ 0 w 1544364"/>
              <a:gd name="connsiteY3" fmla="*/ 3839134 h 3839134"/>
              <a:gd name="connsiteX4" fmla="*/ 0 w 1544364"/>
              <a:gd name="connsiteY4" fmla="*/ 0 h 383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3839134">
                <a:moveTo>
                  <a:pt x="0" y="0"/>
                </a:moveTo>
                <a:lnTo>
                  <a:pt x="1544364" y="0"/>
                </a:lnTo>
                <a:lnTo>
                  <a:pt x="1544364" y="3839134"/>
                </a:lnTo>
                <a:lnTo>
                  <a:pt x="0" y="38391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676" tIns="74676" rIns="99568" bIns="112014" numCol="1" spcCol="1270" anchor="t" anchorCtr="0">
            <a:noAutofit/>
          </a:bodyPr>
          <a:lstStyle/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kern="12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kern="12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000" kern="12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kern="1200" dirty="0" smtClean="0"/>
              <a:t>ANU Facebook</a:t>
            </a:r>
            <a:endParaRPr lang="en-US" sz="1400" kern="12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kern="1200" dirty="0" smtClean="0"/>
              <a:t>Large sample</a:t>
            </a:r>
            <a:endParaRPr lang="en-US" sz="1400" kern="1200" dirty="0"/>
          </a:p>
          <a:p>
            <a:pPr marL="144000" lvl="1" indent="-144000" algn="l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kern="1200" dirty="0" smtClean="0"/>
              <a:t>Definitive answer to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“Website or Chatbot?”</a:t>
            </a:r>
            <a:endParaRPr lang="en-US" sz="1400" kern="1200" dirty="0" smtClean="0"/>
          </a:p>
        </p:txBody>
      </p:sp>
      <p:sp>
        <p:nvSpPr>
          <p:cNvPr id="16" name="Freeform 15"/>
          <p:cNvSpPr/>
          <p:nvPr/>
        </p:nvSpPr>
        <p:spPr>
          <a:xfrm>
            <a:off x="1266091" y="1604410"/>
            <a:ext cx="1544364" cy="503768"/>
          </a:xfrm>
          <a:custGeom>
            <a:avLst/>
            <a:gdLst>
              <a:gd name="connsiteX0" fmla="*/ 0 w 1544364"/>
              <a:gd name="connsiteY0" fmla="*/ 0 h 503768"/>
              <a:gd name="connsiteX1" fmla="*/ 1544364 w 1544364"/>
              <a:gd name="connsiteY1" fmla="*/ 0 h 503768"/>
              <a:gd name="connsiteX2" fmla="*/ 1544364 w 1544364"/>
              <a:gd name="connsiteY2" fmla="*/ 503768 h 503768"/>
              <a:gd name="connsiteX3" fmla="*/ 0 w 1544364"/>
              <a:gd name="connsiteY3" fmla="*/ 503768 h 503768"/>
              <a:gd name="connsiteX4" fmla="*/ 0 w 1544364"/>
              <a:gd name="connsiteY4" fmla="*/ 0 h 50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503768">
                <a:moveTo>
                  <a:pt x="0" y="0"/>
                </a:moveTo>
                <a:lnTo>
                  <a:pt x="1544364" y="0"/>
                </a:lnTo>
                <a:lnTo>
                  <a:pt x="1544364" y="503768"/>
                </a:lnTo>
                <a:lnTo>
                  <a:pt x="0" y="5037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56896" rIns="99568" bIns="56896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Poll</a:t>
            </a:r>
            <a:endParaRPr lang="en-US" sz="1400" kern="1200" dirty="0"/>
          </a:p>
        </p:txBody>
      </p:sp>
      <p:sp>
        <p:nvSpPr>
          <p:cNvPr id="19" name="Freeform 18"/>
          <p:cNvSpPr/>
          <p:nvPr/>
        </p:nvSpPr>
        <p:spPr>
          <a:xfrm>
            <a:off x="3026667" y="2108177"/>
            <a:ext cx="1544364" cy="4349769"/>
          </a:xfrm>
          <a:custGeom>
            <a:avLst/>
            <a:gdLst>
              <a:gd name="connsiteX0" fmla="*/ 0 w 1544364"/>
              <a:gd name="connsiteY0" fmla="*/ 0 h 3839134"/>
              <a:gd name="connsiteX1" fmla="*/ 1544364 w 1544364"/>
              <a:gd name="connsiteY1" fmla="*/ 0 h 3839134"/>
              <a:gd name="connsiteX2" fmla="*/ 1544364 w 1544364"/>
              <a:gd name="connsiteY2" fmla="*/ 3839134 h 3839134"/>
              <a:gd name="connsiteX3" fmla="*/ 0 w 1544364"/>
              <a:gd name="connsiteY3" fmla="*/ 3839134 h 3839134"/>
              <a:gd name="connsiteX4" fmla="*/ 0 w 1544364"/>
              <a:gd name="connsiteY4" fmla="*/ 0 h 383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3839134">
                <a:moveTo>
                  <a:pt x="0" y="0"/>
                </a:moveTo>
                <a:lnTo>
                  <a:pt x="1544364" y="0"/>
                </a:lnTo>
                <a:lnTo>
                  <a:pt x="1544364" y="3839134"/>
                </a:lnTo>
                <a:lnTo>
                  <a:pt x="0" y="38391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676" tIns="74676" rIns="99568" bIns="112014" numCol="1" spcCol="1270" anchor="t" anchorCtr="0">
            <a:noAutofit/>
          </a:bodyPr>
          <a:lstStyle/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0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ANU Facebook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31 responses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Useful and clear data</a:t>
            </a:r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Narrowed project scope</a:t>
            </a:r>
          </a:p>
        </p:txBody>
      </p:sp>
      <p:sp>
        <p:nvSpPr>
          <p:cNvPr id="18" name="Freeform 17"/>
          <p:cNvSpPr/>
          <p:nvPr/>
        </p:nvSpPr>
        <p:spPr>
          <a:xfrm>
            <a:off x="3026667" y="1604410"/>
            <a:ext cx="1544364" cy="503768"/>
          </a:xfrm>
          <a:custGeom>
            <a:avLst/>
            <a:gdLst>
              <a:gd name="connsiteX0" fmla="*/ 0 w 1544364"/>
              <a:gd name="connsiteY0" fmla="*/ 0 h 503768"/>
              <a:gd name="connsiteX1" fmla="*/ 1544364 w 1544364"/>
              <a:gd name="connsiteY1" fmla="*/ 0 h 503768"/>
              <a:gd name="connsiteX2" fmla="*/ 1544364 w 1544364"/>
              <a:gd name="connsiteY2" fmla="*/ 503768 h 503768"/>
              <a:gd name="connsiteX3" fmla="*/ 0 w 1544364"/>
              <a:gd name="connsiteY3" fmla="*/ 503768 h 503768"/>
              <a:gd name="connsiteX4" fmla="*/ 0 w 1544364"/>
              <a:gd name="connsiteY4" fmla="*/ 0 h 50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503768">
                <a:moveTo>
                  <a:pt x="0" y="0"/>
                </a:moveTo>
                <a:lnTo>
                  <a:pt x="1544364" y="0"/>
                </a:lnTo>
                <a:lnTo>
                  <a:pt x="1544364" y="503768"/>
                </a:lnTo>
                <a:lnTo>
                  <a:pt x="0" y="5037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56896" rIns="99568" bIns="56896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Survey</a:t>
            </a:r>
            <a:endParaRPr lang="en-US" sz="1400" kern="1200" dirty="0"/>
          </a:p>
        </p:txBody>
      </p:sp>
      <p:sp>
        <p:nvSpPr>
          <p:cNvPr id="26" name="Freeform 25"/>
          <p:cNvSpPr/>
          <p:nvPr/>
        </p:nvSpPr>
        <p:spPr>
          <a:xfrm>
            <a:off x="4787243" y="2108177"/>
            <a:ext cx="1544364" cy="4349769"/>
          </a:xfrm>
          <a:custGeom>
            <a:avLst/>
            <a:gdLst>
              <a:gd name="connsiteX0" fmla="*/ 0 w 1544364"/>
              <a:gd name="connsiteY0" fmla="*/ 0 h 3839134"/>
              <a:gd name="connsiteX1" fmla="*/ 1544364 w 1544364"/>
              <a:gd name="connsiteY1" fmla="*/ 0 h 3839134"/>
              <a:gd name="connsiteX2" fmla="*/ 1544364 w 1544364"/>
              <a:gd name="connsiteY2" fmla="*/ 3839134 h 3839134"/>
              <a:gd name="connsiteX3" fmla="*/ 0 w 1544364"/>
              <a:gd name="connsiteY3" fmla="*/ 3839134 h 3839134"/>
              <a:gd name="connsiteX4" fmla="*/ 0 w 1544364"/>
              <a:gd name="connsiteY4" fmla="*/ 0 h 383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3839134">
                <a:moveTo>
                  <a:pt x="0" y="0"/>
                </a:moveTo>
                <a:lnTo>
                  <a:pt x="1544364" y="0"/>
                </a:lnTo>
                <a:lnTo>
                  <a:pt x="1544364" y="3839134"/>
                </a:lnTo>
                <a:lnTo>
                  <a:pt x="0" y="38391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676" tIns="74676" rIns="99568" bIns="112014" numCol="1" spcCol="1270" anchor="t" anchorCtr="0">
            <a:noAutofit/>
          </a:bodyPr>
          <a:lstStyle/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0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APO at </a:t>
            </a:r>
            <a:r>
              <a:rPr lang="en-US" sz="1400" dirty="0" err="1"/>
              <a:t>Fenner</a:t>
            </a:r>
            <a:r>
              <a:rPr lang="en-US" sz="1400" dirty="0"/>
              <a:t> Hall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Refined survey questions</a:t>
            </a:r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AU" sz="1400" dirty="0"/>
              <a:t>Agreement with poll and survey results</a:t>
            </a:r>
          </a:p>
        </p:txBody>
      </p:sp>
      <p:sp>
        <p:nvSpPr>
          <p:cNvPr id="25" name="Freeform 24"/>
          <p:cNvSpPr/>
          <p:nvPr/>
        </p:nvSpPr>
        <p:spPr>
          <a:xfrm>
            <a:off x="4787243" y="1604410"/>
            <a:ext cx="1544364" cy="503768"/>
          </a:xfrm>
          <a:custGeom>
            <a:avLst/>
            <a:gdLst>
              <a:gd name="connsiteX0" fmla="*/ 0 w 1544364"/>
              <a:gd name="connsiteY0" fmla="*/ 0 h 503768"/>
              <a:gd name="connsiteX1" fmla="*/ 1544364 w 1544364"/>
              <a:gd name="connsiteY1" fmla="*/ 0 h 503768"/>
              <a:gd name="connsiteX2" fmla="*/ 1544364 w 1544364"/>
              <a:gd name="connsiteY2" fmla="*/ 503768 h 503768"/>
              <a:gd name="connsiteX3" fmla="*/ 0 w 1544364"/>
              <a:gd name="connsiteY3" fmla="*/ 503768 h 503768"/>
              <a:gd name="connsiteX4" fmla="*/ 0 w 1544364"/>
              <a:gd name="connsiteY4" fmla="*/ 0 h 50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503768">
                <a:moveTo>
                  <a:pt x="0" y="0"/>
                </a:moveTo>
                <a:lnTo>
                  <a:pt x="1544364" y="0"/>
                </a:lnTo>
                <a:lnTo>
                  <a:pt x="1544364" y="503768"/>
                </a:lnTo>
                <a:lnTo>
                  <a:pt x="0" y="5037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56896" rIns="99568" bIns="56896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Interview</a:t>
            </a:r>
            <a:endParaRPr lang="en-US" sz="1400" kern="1200" dirty="0"/>
          </a:p>
        </p:txBody>
      </p:sp>
      <p:sp>
        <p:nvSpPr>
          <p:cNvPr id="28" name="Freeform 27"/>
          <p:cNvSpPr/>
          <p:nvPr/>
        </p:nvSpPr>
        <p:spPr>
          <a:xfrm>
            <a:off x="6547818" y="2108177"/>
            <a:ext cx="1544364" cy="4349769"/>
          </a:xfrm>
          <a:custGeom>
            <a:avLst/>
            <a:gdLst>
              <a:gd name="connsiteX0" fmla="*/ 0 w 1544364"/>
              <a:gd name="connsiteY0" fmla="*/ 0 h 3839134"/>
              <a:gd name="connsiteX1" fmla="*/ 1544364 w 1544364"/>
              <a:gd name="connsiteY1" fmla="*/ 0 h 3839134"/>
              <a:gd name="connsiteX2" fmla="*/ 1544364 w 1544364"/>
              <a:gd name="connsiteY2" fmla="*/ 3839134 h 3839134"/>
              <a:gd name="connsiteX3" fmla="*/ 0 w 1544364"/>
              <a:gd name="connsiteY3" fmla="*/ 3839134 h 3839134"/>
              <a:gd name="connsiteX4" fmla="*/ 0 w 1544364"/>
              <a:gd name="connsiteY4" fmla="*/ 0 h 383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3839134">
                <a:moveTo>
                  <a:pt x="0" y="0"/>
                </a:moveTo>
                <a:lnTo>
                  <a:pt x="1544364" y="0"/>
                </a:lnTo>
                <a:lnTo>
                  <a:pt x="1544364" y="3839134"/>
                </a:lnTo>
                <a:lnTo>
                  <a:pt x="0" y="38391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676" tIns="74676" rIns="99568" bIns="112014" numCol="1" spcCol="1270" anchor="t" anchorCtr="0">
            <a:noAutofit/>
          </a:bodyPr>
          <a:lstStyle/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0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ANU Facebook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Limited results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Questions for Intelligent </a:t>
            </a:r>
            <a:r>
              <a:rPr lang="en-US" sz="1400" kern="1200" dirty="0" smtClean="0"/>
              <a:t>Search</a:t>
            </a:r>
            <a:endParaRPr lang="en-US" sz="1400" kern="1200" dirty="0"/>
          </a:p>
        </p:txBody>
      </p:sp>
      <p:sp>
        <p:nvSpPr>
          <p:cNvPr id="27" name="Freeform 26"/>
          <p:cNvSpPr/>
          <p:nvPr/>
        </p:nvSpPr>
        <p:spPr>
          <a:xfrm>
            <a:off x="6547818" y="1604410"/>
            <a:ext cx="1544364" cy="503768"/>
          </a:xfrm>
          <a:custGeom>
            <a:avLst/>
            <a:gdLst>
              <a:gd name="connsiteX0" fmla="*/ 0 w 1544364"/>
              <a:gd name="connsiteY0" fmla="*/ 0 h 503768"/>
              <a:gd name="connsiteX1" fmla="*/ 1544364 w 1544364"/>
              <a:gd name="connsiteY1" fmla="*/ 0 h 503768"/>
              <a:gd name="connsiteX2" fmla="*/ 1544364 w 1544364"/>
              <a:gd name="connsiteY2" fmla="*/ 503768 h 503768"/>
              <a:gd name="connsiteX3" fmla="*/ 0 w 1544364"/>
              <a:gd name="connsiteY3" fmla="*/ 503768 h 503768"/>
              <a:gd name="connsiteX4" fmla="*/ 0 w 1544364"/>
              <a:gd name="connsiteY4" fmla="*/ 0 h 50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503768">
                <a:moveTo>
                  <a:pt x="0" y="0"/>
                </a:moveTo>
                <a:lnTo>
                  <a:pt x="1544364" y="0"/>
                </a:lnTo>
                <a:lnTo>
                  <a:pt x="1544364" y="503768"/>
                </a:lnTo>
                <a:lnTo>
                  <a:pt x="0" y="5037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56896" rIns="99568" bIns="56896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Imitation Chatbot</a:t>
            </a:r>
            <a:endParaRPr lang="en-US" sz="1400" kern="1200" dirty="0"/>
          </a:p>
        </p:txBody>
      </p:sp>
      <p:sp>
        <p:nvSpPr>
          <p:cNvPr id="30" name="Freeform 29"/>
          <p:cNvSpPr/>
          <p:nvPr/>
        </p:nvSpPr>
        <p:spPr>
          <a:xfrm>
            <a:off x="8308394" y="2108177"/>
            <a:ext cx="1544364" cy="4349769"/>
          </a:xfrm>
          <a:custGeom>
            <a:avLst/>
            <a:gdLst>
              <a:gd name="connsiteX0" fmla="*/ 0 w 1544364"/>
              <a:gd name="connsiteY0" fmla="*/ 0 h 3839134"/>
              <a:gd name="connsiteX1" fmla="*/ 1544364 w 1544364"/>
              <a:gd name="connsiteY1" fmla="*/ 0 h 3839134"/>
              <a:gd name="connsiteX2" fmla="*/ 1544364 w 1544364"/>
              <a:gd name="connsiteY2" fmla="*/ 3839134 h 3839134"/>
              <a:gd name="connsiteX3" fmla="*/ 0 w 1544364"/>
              <a:gd name="connsiteY3" fmla="*/ 3839134 h 3839134"/>
              <a:gd name="connsiteX4" fmla="*/ 0 w 1544364"/>
              <a:gd name="connsiteY4" fmla="*/ 0 h 383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3839134">
                <a:moveTo>
                  <a:pt x="0" y="0"/>
                </a:moveTo>
                <a:lnTo>
                  <a:pt x="1544364" y="0"/>
                </a:lnTo>
                <a:lnTo>
                  <a:pt x="1544364" y="3839134"/>
                </a:lnTo>
                <a:lnTo>
                  <a:pt x="0" y="38391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400" tIns="74676" rIns="90000" bIns="112014" numCol="1" spcCol="1270" anchor="t" anchorCtr="0">
            <a:noAutofit/>
          </a:bodyPr>
          <a:lstStyle/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endParaRPr lang="en-US" sz="10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Large unbiased </a:t>
            </a:r>
            <a:r>
              <a:rPr lang="en-US" sz="1400" dirty="0" smtClean="0"/>
              <a:t>sample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 smtClean="0"/>
              <a:t>Survey approved but not deployed</a:t>
            </a:r>
            <a:endParaRPr lang="en-US" sz="1400" dirty="0"/>
          </a:p>
          <a:p>
            <a:pPr marL="144000" lvl="1" indent="-144000" defTabSz="6223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charset="0"/>
              <a:buChar char="•"/>
            </a:pPr>
            <a:r>
              <a:rPr lang="en-US" sz="1400" dirty="0"/>
              <a:t>Recommended </a:t>
            </a:r>
            <a:r>
              <a:rPr lang="en-US" sz="1400" kern="1200" dirty="0" smtClean="0"/>
              <a:t>action: Ethics approval</a:t>
            </a:r>
            <a:endParaRPr lang="en-US" sz="1400" kern="1200" dirty="0"/>
          </a:p>
        </p:txBody>
      </p:sp>
      <p:sp>
        <p:nvSpPr>
          <p:cNvPr id="29" name="Freeform 28"/>
          <p:cNvSpPr/>
          <p:nvPr/>
        </p:nvSpPr>
        <p:spPr>
          <a:xfrm>
            <a:off x="8308394" y="1604410"/>
            <a:ext cx="1544364" cy="503768"/>
          </a:xfrm>
          <a:custGeom>
            <a:avLst/>
            <a:gdLst>
              <a:gd name="connsiteX0" fmla="*/ 0 w 1544364"/>
              <a:gd name="connsiteY0" fmla="*/ 0 h 503768"/>
              <a:gd name="connsiteX1" fmla="*/ 1544364 w 1544364"/>
              <a:gd name="connsiteY1" fmla="*/ 0 h 503768"/>
              <a:gd name="connsiteX2" fmla="*/ 1544364 w 1544364"/>
              <a:gd name="connsiteY2" fmla="*/ 503768 h 503768"/>
              <a:gd name="connsiteX3" fmla="*/ 0 w 1544364"/>
              <a:gd name="connsiteY3" fmla="*/ 503768 h 503768"/>
              <a:gd name="connsiteX4" fmla="*/ 0 w 1544364"/>
              <a:gd name="connsiteY4" fmla="*/ 0 h 50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64" h="503768">
                <a:moveTo>
                  <a:pt x="0" y="0"/>
                </a:moveTo>
                <a:lnTo>
                  <a:pt x="1544364" y="0"/>
                </a:lnTo>
                <a:lnTo>
                  <a:pt x="1544364" y="503768"/>
                </a:lnTo>
                <a:lnTo>
                  <a:pt x="0" y="5037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56896" rIns="99568" bIns="56896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Distributed Survey</a:t>
            </a:r>
            <a:endParaRPr lang="en-US" sz="1400" kern="12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61872" y="180017"/>
            <a:ext cx="9692640" cy="1325562"/>
          </a:xfrm>
        </p:spPr>
        <p:txBody>
          <a:bodyPr/>
          <a:lstStyle/>
          <a:p>
            <a:r>
              <a:rPr lang="en-NZ" dirty="0" smtClean="0"/>
              <a:t>Data Collection Channels</a:t>
            </a:r>
            <a:endParaRPr lang="en-NZ" dirty="0"/>
          </a:p>
        </p:txBody>
      </p:sp>
      <p:sp>
        <p:nvSpPr>
          <p:cNvPr id="21" name="Oval 20"/>
          <p:cNvSpPr/>
          <p:nvPr/>
        </p:nvSpPr>
        <p:spPr>
          <a:xfrm>
            <a:off x="3375588" y="2292405"/>
            <a:ext cx="828942" cy="828942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3600" dirty="0">
                <a:solidFill>
                  <a:schemeClr val="accent1">
                    <a:lumMod val="75000"/>
                  </a:schemeClr>
                </a:solidFill>
              </a:rPr>
              <a:t>✔</a:t>
            </a:r>
          </a:p>
        </p:txBody>
      </p:sp>
      <p:sp>
        <p:nvSpPr>
          <p:cNvPr id="22" name="Oval 21"/>
          <p:cNvSpPr/>
          <p:nvPr/>
        </p:nvSpPr>
        <p:spPr>
          <a:xfrm>
            <a:off x="5144954" y="2292405"/>
            <a:ext cx="828942" cy="828942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3600" dirty="0">
                <a:solidFill>
                  <a:schemeClr val="accent1">
                    <a:lumMod val="75000"/>
                  </a:schemeClr>
                </a:solidFill>
              </a:rPr>
              <a:t>✔</a:t>
            </a:r>
          </a:p>
        </p:txBody>
      </p:sp>
      <p:sp>
        <p:nvSpPr>
          <p:cNvPr id="23" name="Oval 22"/>
          <p:cNvSpPr/>
          <p:nvPr/>
        </p:nvSpPr>
        <p:spPr>
          <a:xfrm>
            <a:off x="6914320" y="2292405"/>
            <a:ext cx="828942" cy="828942"/>
          </a:xfrm>
          <a:prstGeom prst="ellipse">
            <a:avLst/>
          </a:prstGeom>
          <a:noFill/>
          <a:ln w="28575">
            <a:solidFill>
              <a:srgbClr val="C06F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3600" dirty="0">
                <a:solidFill>
                  <a:srgbClr val="C06F16"/>
                </a:solidFill>
              </a:rPr>
              <a:t>✔</a:t>
            </a:r>
          </a:p>
        </p:txBody>
      </p:sp>
      <p:sp>
        <p:nvSpPr>
          <p:cNvPr id="20" name="Oval 19"/>
          <p:cNvSpPr/>
          <p:nvPr/>
        </p:nvSpPr>
        <p:spPr>
          <a:xfrm>
            <a:off x="1606222" y="2292405"/>
            <a:ext cx="828942" cy="828942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3600" dirty="0">
                <a:solidFill>
                  <a:schemeClr val="accent1">
                    <a:lumMod val="75000"/>
                  </a:schemeClr>
                </a:solidFill>
              </a:rPr>
              <a:t>✔</a:t>
            </a:r>
          </a:p>
        </p:txBody>
      </p:sp>
      <p:sp>
        <p:nvSpPr>
          <p:cNvPr id="24" name="Oval 23"/>
          <p:cNvSpPr/>
          <p:nvPr/>
        </p:nvSpPr>
        <p:spPr>
          <a:xfrm>
            <a:off x="8683686" y="2292405"/>
            <a:ext cx="828942" cy="82894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3600" dirty="0">
                <a:solidFill>
                  <a:srgbClr val="C00000"/>
                </a:solidFill>
              </a:rPr>
              <a:t>✘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07958" y="5496442"/>
            <a:ext cx="724996" cy="7228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89098" y="5398803"/>
            <a:ext cx="601922" cy="852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5309" y="5496442"/>
            <a:ext cx="1238672" cy="8053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76640" y="5435137"/>
            <a:ext cx="866622" cy="86662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99493" y="5509994"/>
            <a:ext cx="562166" cy="79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3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19" grpId="0" animBg="1"/>
      <p:bldP spid="18" grpId="0" animBg="1"/>
      <p:bldP spid="26" grpId="0" animBg="1"/>
      <p:bldP spid="25" grpId="0" animBg="1"/>
      <p:bldP spid="28" grpId="0" animBg="1"/>
      <p:bldP spid="27" grpId="0" animBg="1"/>
      <p:bldP spid="30" grpId="0" animBg="1"/>
      <p:bldP spid="29" grpId="0" animBg="1"/>
      <p:bldP spid="21" grpId="0" animBg="1"/>
      <p:bldP spid="22" grpId="0" animBg="1"/>
      <p:bldP spid="23" grpId="0" animBg="1"/>
      <p:bldP spid="20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Chatbot, Website, or App?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790949" cy="523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2800" dirty="0" smtClean="0"/>
              <a:t>Poll</a:t>
            </a:r>
            <a:endParaRPr lang="en-NZ" sz="28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458811DC-CCA7-4688-B4DE-E2E62BCC83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7858264"/>
              </p:ext>
            </p:extLst>
          </p:nvPr>
        </p:nvGraphicFramePr>
        <p:xfrm>
          <a:off x="1108847" y="2251494"/>
          <a:ext cx="4096998" cy="3448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000123" y="1828800"/>
            <a:ext cx="3790949" cy="523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NZ" sz="2800" dirty="0" smtClean="0"/>
              <a:t>Survey</a:t>
            </a:r>
            <a:endParaRPr lang="en-NZ" sz="2800" dirty="0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xmlns="" id="{458811DC-CCA7-4688-B4DE-E2E62BCC83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8980369"/>
              </p:ext>
            </p:extLst>
          </p:nvPr>
        </p:nvGraphicFramePr>
        <p:xfrm>
          <a:off x="5306770" y="2251494"/>
          <a:ext cx="5177654" cy="3448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Rounded Rectangle 14"/>
          <p:cNvSpPr/>
          <p:nvPr/>
        </p:nvSpPr>
        <p:spPr>
          <a:xfrm>
            <a:off x="3354792" y="5582055"/>
            <a:ext cx="4485261" cy="790575"/>
          </a:xfrm>
          <a:prstGeom prst="round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Ins="108000" rtlCol="0" anchor="ctr"/>
          <a:lstStyle/>
          <a:p>
            <a:pPr algn="r"/>
            <a:endParaRPr lang="en-NZ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3509789" y="5672671"/>
            <a:ext cx="1928986" cy="602673"/>
          </a:xfrm>
          <a:prstGeom prst="rightArrow">
            <a:avLst/>
          </a:prstGeom>
          <a:effectLst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6" name="TextBox 15"/>
          <p:cNvSpPr txBox="1"/>
          <p:nvPr/>
        </p:nvSpPr>
        <p:spPr>
          <a:xfrm>
            <a:off x="5052821" y="5787715"/>
            <a:ext cx="2787232" cy="369332"/>
          </a:xfrm>
          <a:prstGeom prst="rect">
            <a:avLst/>
          </a:prstGeom>
          <a:noFill/>
        </p:spPr>
        <p:txBody>
          <a:bodyPr wrap="square" rIns="144000" rtlCol="0">
            <a:spAutoFit/>
          </a:bodyPr>
          <a:lstStyle/>
          <a:p>
            <a:pPr algn="r"/>
            <a:r>
              <a:rPr lang="en-NZ" b="1" dirty="0">
                <a:solidFill>
                  <a:schemeClr val="accent6">
                    <a:lumMod val="75000"/>
                  </a:schemeClr>
                </a:solidFill>
              </a:rPr>
              <a:t>Platform: </a:t>
            </a:r>
            <a:r>
              <a:rPr lang="en-NZ" b="1" dirty="0" smtClean="0">
                <a:solidFill>
                  <a:schemeClr val="accent6">
                    <a:lumMod val="75000"/>
                  </a:schemeClr>
                </a:solidFill>
              </a:rPr>
              <a:t>Website</a:t>
            </a:r>
            <a:endParaRPr lang="en-NZ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6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4" grpId="0">
        <p:bldAsOne/>
      </p:bldGraphic>
      <p:bldP spid="10" grpId="0"/>
      <p:bldGraphic spid="14" grpId="0">
        <p:bldAsOne/>
      </p:bldGraphic>
      <p:bldP spid="15" grpId="0" animBg="1"/>
      <p:bldP spid="5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843A9F97-49F3-4F33-9731-B945EA136A10}"/>
              </a:ext>
            </a:extLst>
          </p:cNvPr>
          <p:cNvGrpSpPr/>
          <p:nvPr/>
        </p:nvGrpSpPr>
        <p:grpSpPr>
          <a:xfrm>
            <a:off x="8423519" y="0"/>
            <a:ext cx="2867426" cy="6820015"/>
            <a:chOff x="2037338" y="269885"/>
            <a:chExt cx="2867426" cy="68200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F92C18D7-C1B3-4C82-8AB2-8C2B28F07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339" y="269885"/>
              <a:ext cx="2867425" cy="316750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85FDD8FE-A97D-475C-9EE1-0A24435CD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338" y="3641368"/>
              <a:ext cx="2867425" cy="344853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F1EFEF-D672-4ABF-B977-D77CD738C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ED793AE-0C14-48BE-BFD8-B0C50F681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AU" dirty="0"/>
              <a:t>Survey generation – show final survey</a:t>
            </a:r>
          </a:p>
          <a:p>
            <a:r>
              <a:rPr lang="en-AU" strike="sngStrike" dirty="0"/>
              <a:t>Results </a:t>
            </a:r>
            <a:r>
              <a:rPr lang="en-AU" dirty="0"/>
              <a:t>(Just focus on what we’ve gained from the high level perspective)</a:t>
            </a:r>
            <a:endParaRPr lang="en-AU" strike="sngStrike" dirty="0"/>
          </a:p>
          <a:p>
            <a:r>
              <a:rPr lang="en-AU" dirty="0"/>
              <a:t>What we’ve learnt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xmlns="" id="{3BAF76E4-0DCC-434A-A537-1897763D7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934700"/>
              </p:ext>
            </p:extLst>
          </p:nvPr>
        </p:nvGraphicFramePr>
        <p:xfrm>
          <a:off x="709691" y="4080668"/>
          <a:ext cx="7532073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0691">
                  <a:extLst>
                    <a:ext uri="{9D8B030D-6E8A-4147-A177-3AD203B41FA5}">
                      <a16:colId xmlns:a16="http://schemas.microsoft.com/office/drawing/2014/main" xmlns="" val="817500141"/>
                    </a:ext>
                  </a:extLst>
                </a:gridCol>
                <a:gridCol w="2510691">
                  <a:extLst>
                    <a:ext uri="{9D8B030D-6E8A-4147-A177-3AD203B41FA5}">
                      <a16:colId xmlns:a16="http://schemas.microsoft.com/office/drawing/2014/main" xmlns="" val="3157120958"/>
                    </a:ext>
                  </a:extLst>
                </a:gridCol>
                <a:gridCol w="2510691">
                  <a:extLst>
                    <a:ext uri="{9D8B030D-6E8A-4147-A177-3AD203B41FA5}">
                      <a16:colId xmlns:a16="http://schemas.microsoft.com/office/drawing/2014/main" xmlns="" val="1394952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Positives of current 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Negatives of current 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Improvements given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74099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AU" sz="1200" dirty="0"/>
                        <a:t>Informative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AU" sz="1200" dirty="0"/>
                        <a:t>Easy to access and use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AU" sz="1200" dirty="0"/>
                        <a:t>Convenient layout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AU" sz="1200" dirty="0"/>
                        <a:t>Studying 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Century Schoolbook" panose="02040604050505020304" pitchFamily="18" charset="0"/>
                        <a:buChar char="×"/>
                      </a:pPr>
                      <a:r>
                        <a:rPr lang="en-AU" sz="1200" dirty="0"/>
                        <a:t>Hard to navigate</a:t>
                      </a:r>
                    </a:p>
                    <a:p>
                      <a:pPr marL="285750" indent="-285750">
                        <a:buFont typeface="Century Schoolbook" panose="02040604050505020304" pitchFamily="18" charset="0"/>
                        <a:buChar char="×"/>
                      </a:pPr>
                      <a:r>
                        <a:rPr lang="en-AU" sz="1200" dirty="0"/>
                        <a:t>Incomplete information</a:t>
                      </a:r>
                    </a:p>
                    <a:p>
                      <a:pPr marL="285750" indent="-285750">
                        <a:buFont typeface="Century Schoolbook" panose="02040604050505020304" pitchFamily="18" charset="0"/>
                        <a:buChar char="×"/>
                      </a:pPr>
                      <a:r>
                        <a:rPr lang="en-AU" sz="1200" dirty="0"/>
                        <a:t>Outdated courses</a:t>
                      </a:r>
                    </a:p>
                    <a:p>
                      <a:pPr marL="285750" indent="-285750">
                        <a:buFont typeface="Century Schoolbook" panose="02040604050505020304" pitchFamily="18" charset="0"/>
                        <a:buChar char="×"/>
                      </a:pPr>
                      <a:endParaRPr lang="en-A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AU" sz="1200" dirty="0"/>
                        <a:t>Interactive study options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AU" sz="1200" dirty="0"/>
                        <a:t>Course suggestion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AU" sz="1200" dirty="0"/>
                        <a:t>Filtering courses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AU" sz="1200" dirty="0"/>
                        <a:t>Quick preview of courses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AU" sz="1200" dirty="0"/>
                        <a:t>Consultation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20188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65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98B5C77-4BDA-4067-A71D-C3FE90E21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521" y="3380890"/>
            <a:ext cx="4877481" cy="34771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3922D8-E22A-4768-A1F3-5582BC45D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CC2D333-AD4B-46B3-98D7-535E883DD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Poll generation</a:t>
            </a:r>
          </a:p>
          <a:p>
            <a:pPr lvl="1"/>
            <a:r>
              <a:rPr lang="en-AU" dirty="0"/>
              <a:t>Replicated question 1 with different wording</a:t>
            </a:r>
          </a:p>
          <a:p>
            <a:r>
              <a:rPr lang="en-AU" dirty="0"/>
              <a:t>Posting poll to Facebook (with results)</a:t>
            </a:r>
          </a:p>
          <a:p>
            <a:pPr lvl="1"/>
            <a:r>
              <a:rPr lang="en-AU" dirty="0"/>
              <a:t>Posted at optimal time for receiving votes</a:t>
            </a:r>
          </a:p>
          <a:p>
            <a:r>
              <a:rPr lang="en-AU" dirty="0"/>
              <a:t>What we’ve learnt </a:t>
            </a:r>
          </a:p>
          <a:p>
            <a:pPr lvl="1"/>
            <a:r>
              <a:rPr lang="en-AU" dirty="0"/>
              <a:t>(that website is much more desirable; agrees with survey results)</a:t>
            </a:r>
          </a:p>
          <a:p>
            <a:pPr lvl="1"/>
            <a:r>
              <a:rPr lang="en-AU" dirty="0"/>
              <a:t>Strengthens the idea around a website design</a:t>
            </a:r>
          </a:p>
        </p:txBody>
      </p:sp>
    </p:spTree>
    <p:extLst>
      <p:ext uri="{BB962C8B-B14F-4D97-AF65-F5344CB8AC3E}">
        <p14:creationId xmlns:p14="http://schemas.microsoft.com/office/powerpoint/2010/main" val="43774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06EDC6-100F-4C2F-B6D6-32480D4B9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B80A96-5173-4DF7-B248-E39D8F6F1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Face-to-face interview with an Academic Program Officer at </a:t>
            </a:r>
            <a:r>
              <a:rPr lang="en-AU" dirty="0" err="1"/>
              <a:t>Fenner</a:t>
            </a:r>
            <a:r>
              <a:rPr lang="en-AU" dirty="0"/>
              <a:t> Hall</a:t>
            </a:r>
          </a:p>
          <a:p>
            <a:r>
              <a:rPr lang="en-AU" dirty="0"/>
              <a:t>Results</a:t>
            </a:r>
          </a:p>
          <a:p>
            <a:r>
              <a:rPr lang="en-AU" dirty="0"/>
              <a:t>What we’ve learnt</a:t>
            </a:r>
          </a:p>
          <a:p>
            <a:pPr lvl="1"/>
            <a:r>
              <a:rPr lang="en-AU" dirty="0"/>
              <a:t>Good news is that we’re seeing a trend with multiple sets of data/results</a:t>
            </a:r>
          </a:p>
          <a:p>
            <a:pPr lvl="1"/>
            <a:r>
              <a:rPr lang="en-AU" dirty="0"/>
              <a:t>Forms a good foundation for the define phase</a:t>
            </a:r>
          </a:p>
          <a:p>
            <a:endParaRPr lang="en-AU" dirty="0"/>
          </a:p>
          <a:p>
            <a:r>
              <a:rPr lang="en-AU" dirty="0"/>
              <a:t>Main points?: Expert seems most in agreement with survey results, also includes time scheduling could be the main issue for students</a:t>
            </a:r>
          </a:p>
        </p:txBody>
      </p:sp>
    </p:spTree>
    <p:extLst>
      <p:ext uri="{BB962C8B-B14F-4D97-AF65-F5344CB8AC3E}">
        <p14:creationId xmlns:p14="http://schemas.microsoft.com/office/powerpoint/2010/main" val="303305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FDBC76-8006-46CD-85B2-59DEAA4F1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9B2DE7-6713-4CBE-80E1-1EF0B448F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Proposition to ANUSA</a:t>
            </a:r>
          </a:p>
          <a:p>
            <a:pPr lvl="1"/>
            <a:r>
              <a:rPr lang="en-AU" dirty="0"/>
              <a:t>Same survey proposed to ANUSA</a:t>
            </a:r>
          </a:p>
          <a:p>
            <a:r>
              <a:rPr lang="en-AU" dirty="0"/>
              <a:t>Results</a:t>
            </a:r>
          </a:p>
          <a:p>
            <a:pPr lvl="1"/>
            <a:r>
              <a:rPr lang="en-AU" dirty="0"/>
              <a:t>Rejected due to importance compared to official surveys</a:t>
            </a:r>
          </a:p>
        </p:txBody>
      </p:sp>
    </p:spTree>
    <p:extLst>
      <p:ext uri="{BB962C8B-B14F-4D97-AF65-F5344CB8AC3E}">
        <p14:creationId xmlns:p14="http://schemas.microsoft.com/office/powerpoint/2010/main" val="313049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1176</TotalTime>
  <Words>698</Words>
  <Application>Microsoft Macintosh PowerPoint</Application>
  <PresentationFormat>Widescreen</PresentationFormat>
  <Paragraphs>216</Paragraphs>
  <Slides>16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 Unicode MS</vt:lpstr>
      <vt:lpstr>Calibri</vt:lpstr>
      <vt:lpstr>Century Schoolbook</vt:lpstr>
      <vt:lpstr>Courier New</vt:lpstr>
      <vt:lpstr>Garamond</vt:lpstr>
      <vt:lpstr>Helvetica</vt:lpstr>
      <vt:lpstr>Segoe UI</vt:lpstr>
      <vt:lpstr>Wingdings</vt:lpstr>
      <vt:lpstr>Wingdings 2</vt:lpstr>
      <vt:lpstr>Arial</vt:lpstr>
      <vt:lpstr>View</vt:lpstr>
      <vt:lpstr>AI Course Selection</vt:lpstr>
      <vt:lpstr>Progress</vt:lpstr>
      <vt:lpstr>Project Timeline</vt:lpstr>
      <vt:lpstr>Data Collection Channels</vt:lpstr>
      <vt:lpstr>Chatbot, Website, or App?</vt:lpstr>
      <vt:lpstr>Data collection</vt:lpstr>
      <vt:lpstr>Data collection</vt:lpstr>
      <vt:lpstr>Data collection</vt:lpstr>
      <vt:lpstr>Data collection</vt:lpstr>
      <vt:lpstr>Infographic</vt:lpstr>
      <vt:lpstr>Define phase (Summary)</vt:lpstr>
      <vt:lpstr>Planned Features</vt:lpstr>
      <vt:lpstr>Intelligent Search</vt:lpstr>
      <vt:lpstr>PowerPoint Presentation</vt:lpstr>
      <vt:lpstr>AI Architecture</vt:lpstr>
      <vt:lpstr>Next Steps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AICourse</dc:title>
  <dc:creator>Christopher Kim;u6060661@anu.edu.au</dc:creator>
  <cp:lastModifiedBy>Joseph Meltzer</cp:lastModifiedBy>
  <cp:revision>170</cp:revision>
  <dcterms:created xsi:type="dcterms:W3CDTF">2018-03-22T09:00:38Z</dcterms:created>
  <dcterms:modified xsi:type="dcterms:W3CDTF">2018-03-26T11:10:04Z</dcterms:modified>
</cp:coreProperties>
</file>

<file path=docProps/thumbnail.jpeg>
</file>